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1020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‹N°›</a:t>
            </a:fld>
            <a:endParaRPr spc="4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‹N°›</a:t>
            </a:fld>
            <a:endParaRPr spc="4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‹N°›</a:t>
            </a:fld>
            <a:endParaRPr spc="4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‹N°›</a:t>
            </a:fld>
            <a:endParaRPr spc="4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‹N°›</a:t>
            </a:fld>
            <a:endParaRPr spc="4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69" y="417956"/>
            <a:ext cx="10494060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107429" y="1469517"/>
            <a:ext cx="5240655" cy="458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4306" y="6103723"/>
            <a:ext cx="332740" cy="255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‹N°›</a:t>
            </a:fld>
            <a:endParaRPr spc="4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43355" y="4912232"/>
            <a:ext cx="2056130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lang="fr-CA" sz="1800" spc="-85" dirty="0">
                <a:solidFill>
                  <a:srgbClr val="E7E6E6"/>
                </a:solidFill>
                <a:latin typeface="Microsoft Sans Serif"/>
                <a:cs typeface="Microsoft Sans Serif"/>
              </a:rPr>
              <a:t>Titoua</a:t>
            </a:r>
            <a:r>
              <a:rPr lang="fr-CA" spc="-85" dirty="0">
                <a:solidFill>
                  <a:srgbClr val="E7E6E6"/>
                </a:solidFill>
                <a:latin typeface="Microsoft Sans Serif"/>
                <a:cs typeface="Microsoft Sans Serif"/>
              </a:rPr>
              <a:t>n Dallemagne</a:t>
            </a:r>
          </a:p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1800" spc="300" baseline="25462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lang="fr-CA" sz="1800" spc="-60" dirty="0">
                <a:solidFill>
                  <a:srgbClr val="E7E6E6"/>
                </a:solidFill>
                <a:latin typeface="Microsoft Sans Serif"/>
                <a:cs typeface="Microsoft Sans Serif"/>
              </a:rPr>
              <a:t>March </a:t>
            </a:r>
            <a:r>
              <a:rPr sz="1800" spc="60" dirty="0">
                <a:solidFill>
                  <a:srgbClr val="E7E6E6"/>
                </a:solidFill>
                <a:latin typeface="Microsoft Sans Serif"/>
                <a:cs typeface="Microsoft Sans Serif"/>
              </a:rPr>
              <a:t>202</a:t>
            </a:r>
            <a:r>
              <a:rPr lang="fr-CA" sz="1800" spc="60" dirty="0">
                <a:solidFill>
                  <a:srgbClr val="E7E6E6"/>
                </a:solidFill>
                <a:latin typeface="Microsoft Sans Serif"/>
                <a:cs typeface="Microsoft Sans Serif"/>
              </a:rPr>
              <a:t>4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016" y="676655"/>
            <a:ext cx="2104644" cy="6294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marR="257810" indent="-228600">
              <a:lnSpc>
                <a:spcPts val="2380"/>
              </a:lnSpc>
              <a:spcBef>
                <a:spcPts val="390"/>
              </a:spcBef>
              <a:buFont typeface="Arial MT"/>
              <a:buChar char="•"/>
              <a:tabLst>
                <a:tab pos="241300" algn="l"/>
              </a:tabLst>
            </a:pPr>
            <a:r>
              <a:rPr spc="-200" dirty="0"/>
              <a:t>We</a:t>
            </a:r>
            <a:r>
              <a:rPr spc="50" dirty="0"/>
              <a:t> </a:t>
            </a:r>
            <a:r>
              <a:rPr spc="-25" dirty="0"/>
              <a:t>performed</a:t>
            </a:r>
            <a:r>
              <a:rPr spc="-120" dirty="0"/>
              <a:t> </a:t>
            </a:r>
            <a:r>
              <a:rPr spc="-20" dirty="0"/>
              <a:t>exploratory</a:t>
            </a:r>
            <a:r>
              <a:rPr spc="-100" dirty="0"/>
              <a:t> </a:t>
            </a:r>
            <a:r>
              <a:rPr spc="-10" dirty="0"/>
              <a:t>data</a:t>
            </a:r>
            <a:r>
              <a:rPr spc="-70" dirty="0"/>
              <a:t> analysis </a:t>
            </a:r>
            <a:r>
              <a:rPr dirty="0"/>
              <a:t>and</a:t>
            </a:r>
            <a:r>
              <a:rPr spc="-75" dirty="0"/>
              <a:t> </a:t>
            </a:r>
            <a:r>
              <a:rPr spc="-30" dirty="0"/>
              <a:t>determined</a:t>
            </a:r>
            <a:r>
              <a:rPr spc="-75" dirty="0"/>
              <a:t> </a:t>
            </a:r>
            <a:r>
              <a:rPr dirty="0"/>
              <a:t>the</a:t>
            </a:r>
            <a:r>
              <a:rPr spc="-75" dirty="0"/>
              <a:t> </a:t>
            </a:r>
            <a:r>
              <a:rPr dirty="0"/>
              <a:t>training</a:t>
            </a:r>
            <a:r>
              <a:rPr spc="-70" dirty="0"/>
              <a:t> </a:t>
            </a:r>
            <a:r>
              <a:rPr spc="-10" dirty="0"/>
              <a:t>labels.</a:t>
            </a:r>
          </a:p>
          <a:p>
            <a:pPr marL="241300" marR="5080" indent="-228600">
              <a:lnSpc>
                <a:spcPts val="2380"/>
              </a:lnSpc>
              <a:spcBef>
                <a:spcPts val="1000"/>
              </a:spcBef>
              <a:buFont typeface="Arial MT"/>
              <a:buChar char="•"/>
              <a:tabLst>
                <a:tab pos="241300" algn="l"/>
              </a:tabLst>
            </a:pPr>
            <a:r>
              <a:rPr spc="-200" dirty="0"/>
              <a:t>We</a:t>
            </a:r>
            <a:r>
              <a:rPr spc="50" dirty="0"/>
              <a:t> </a:t>
            </a:r>
            <a:r>
              <a:rPr spc="-45" dirty="0"/>
              <a:t>calculated</a:t>
            </a:r>
            <a:r>
              <a:rPr spc="-70" dirty="0"/>
              <a:t> </a:t>
            </a:r>
            <a:r>
              <a:rPr dirty="0"/>
              <a:t>the</a:t>
            </a:r>
            <a:r>
              <a:rPr spc="-5" dirty="0"/>
              <a:t> </a:t>
            </a:r>
            <a:r>
              <a:rPr spc="-45" dirty="0"/>
              <a:t>number</a:t>
            </a:r>
            <a:r>
              <a:rPr spc="-10" dirty="0"/>
              <a:t> </a:t>
            </a:r>
            <a:r>
              <a:rPr dirty="0"/>
              <a:t>of</a:t>
            </a:r>
            <a:r>
              <a:rPr spc="-5" dirty="0"/>
              <a:t> </a:t>
            </a:r>
            <a:r>
              <a:rPr spc="-85" dirty="0"/>
              <a:t>launches</a:t>
            </a:r>
            <a:r>
              <a:rPr spc="-20" dirty="0"/>
              <a:t> </a:t>
            </a:r>
            <a:r>
              <a:rPr spc="-25" dirty="0"/>
              <a:t>at </a:t>
            </a:r>
            <a:r>
              <a:rPr spc="-105" dirty="0"/>
              <a:t>each</a:t>
            </a:r>
            <a:r>
              <a:rPr spc="-45" dirty="0"/>
              <a:t> </a:t>
            </a:r>
            <a:r>
              <a:rPr spc="-20" dirty="0"/>
              <a:t>site,</a:t>
            </a:r>
            <a:r>
              <a:rPr spc="-125" dirty="0"/>
              <a:t> </a:t>
            </a:r>
            <a:r>
              <a:rPr dirty="0"/>
              <a:t>and</a:t>
            </a:r>
            <a:r>
              <a:rPr spc="-85" dirty="0"/>
              <a:t> </a:t>
            </a:r>
            <a:r>
              <a:rPr dirty="0"/>
              <a:t>the</a:t>
            </a:r>
            <a:r>
              <a:rPr spc="-80" dirty="0"/>
              <a:t> </a:t>
            </a:r>
            <a:r>
              <a:rPr spc="-45" dirty="0"/>
              <a:t>number</a:t>
            </a:r>
            <a:r>
              <a:rPr spc="-80" dirty="0"/>
              <a:t> </a:t>
            </a:r>
            <a:r>
              <a:rPr dirty="0"/>
              <a:t>and</a:t>
            </a:r>
            <a:r>
              <a:rPr spc="-80" dirty="0"/>
              <a:t> </a:t>
            </a:r>
            <a:r>
              <a:rPr spc="-70" dirty="0"/>
              <a:t>occurrence </a:t>
            </a:r>
            <a:r>
              <a:rPr dirty="0"/>
              <a:t>of</a:t>
            </a:r>
            <a:r>
              <a:rPr spc="-10" dirty="0"/>
              <a:t> </a:t>
            </a:r>
            <a:r>
              <a:rPr spc="-85" dirty="0"/>
              <a:t>each</a:t>
            </a:r>
            <a:r>
              <a:rPr dirty="0"/>
              <a:t> </a:t>
            </a:r>
            <a:r>
              <a:rPr spc="-10" dirty="0"/>
              <a:t>orbits</a:t>
            </a:r>
          </a:p>
          <a:p>
            <a:pPr marL="241300" marR="24765" indent="-228600">
              <a:lnSpc>
                <a:spcPts val="2380"/>
              </a:lnSpc>
              <a:spcBef>
                <a:spcPts val="985"/>
              </a:spcBef>
              <a:buFont typeface="Arial MT"/>
              <a:buChar char="•"/>
              <a:tabLst>
                <a:tab pos="241300" algn="l"/>
              </a:tabLst>
            </a:pPr>
            <a:r>
              <a:rPr spc="-200" dirty="0"/>
              <a:t>We</a:t>
            </a:r>
            <a:r>
              <a:rPr spc="50" dirty="0"/>
              <a:t> </a:t>
            </a:r>
            <a:r>
              <a:rPr spc="-35" dirty="0"/>
              <a:t>created</a:t>
            </a:r>
            <a:r>
              <a:rPr spc="-110" dirty="0"/>
              <a:t> </a:t>
            </a:r>
            <a:r>
              <a:rPr dirty="0"/>
              <a:t>landing</a:t>
            </a:r>
            <a:r>
              <a:rPr spc="-150" dirty="0"/>
              <a:t> </a:t>
            </a:r>
            <a:r>
              <a:rPr spc="-40" dirty="0"/>
              <a:t>outcome</a:t>
            </a:r>
            <a:r>
              <a:rPr spc="-90" dirty="0"/>
              <a:t> </a:t>
            </a:r>
            <a:r>
              <a:rPr spc="-10" dirty="0"/>
              <a:t>label</a:t>
            </a:r>
            <a:r>
              <a:rPr spc="-85" dirty="0"/>
              <a:t> </a:t>
            </a:r>
            <a:r>
              <a:rPr spc="-20" dirty="0"/>
              <a:t>from </a:t>
            </a:r>
            <a:r>
              <a:rPr spc="-35" dirty="0"/>
              <a:t>outcome</a:t>
            </a:r>
            <a:r>
              <a:rPr spc="-100" dirty="0"/>
              <a:t> </a:t>
            </a:r>
            <a:r>
              <a:rPr spc="-45" dirty="0"/>
              <a:t>column</a:t>
            </a:r>
            <a:r>
              <a:rPr spc="-100" dirty="0"/>
              <a:t> </a:t>
            </a:r>
            <a:r>
              <a:rPr dirty="0"/>
              <a:t>and</a:t>
            </a:r>
            <a:r>
              <a:rPr spc="-95" dirty="0"/>
              <a:t> </a:t>
            </a:r>
            <a:r>
              <a:rPr spc="-10" dirty="0"/>
              <a:t>exported</a:t>
            </a:r>
            <a:r>
              <a:rPr spc="-85" dirty="0"/>
              <a:t> </a:t>
            </a:r>
            <a:r>
              <a:rPr dirty="0"/>
              <a:t>the</a:t>
            </a:r>
            <a:r>
              <a:rPr spc="-100" dirty="0"/>
              <a:t> </a:t>
            </a:r>
            <a:r>
              <a:rPr spc="-30" dirty="0"/>
              <a:t>results </a:t>
            </a:r>
            <a:r>
              <a:rPr dirty="0"/>
              <a:t>to</a:t>
            </a:r>
            <a:r>
              <a:rPr spc="150" dirty="0"/>
              <a:t> </a:t>
            </a:r>
            <a:r>
              <a:rPr spc="-20" dirty="0"/>
              <a:t>csv.</a:t>
            </a:r>
          </a:p>
          <a:p>
            <a:pPr marL="241300" marR="81915" indent="-228600">
              <a:lnSpc>
                <a:spcPct val="99900"/>
              </a:lnSpc>
              <a:spcBef>
                <a:spcPts val="1365"/>
              </a:spcBef>
              <a:buFont typeface="Arial MT"/>
              <a:buChar char="•"/>
              <a:tabLst>
                <a:tab pos="241300" algn="l"/>
              </a:tabLst>
            </a:pPr>
            <a:r>
              <a:rPr spc="-120" dirty="0"/>
              <a:t>The</a:t>
            </a:r>
            <a:r>
              <a:rPr spc="-20" dirty="0"/>
              <a:t> </a:t>
            </a:r>
            <a:r>
              <a:rPr dirty="0"/>
              <a:t>link</a:t>
            </a:r>
            <a:r>
              <a:rPr spc="-5" dirty="0"/>
              <a:t> </a:t>
            </a:r>
            <a:r>
              <a:rPr dirty="0"/>
              <a:t>to</a:t>
            </a:r>
            <a:r>
              <a:rPr spc="-10" dirty="0"/>
              <a:t> </a:t>
            </a:r>
            <a:r>
              <a:rPr dirty="0"/>
              <a:t>the</a:t>
            </a:r>
            <a:r>
              <a:rPr spc="-5" dirty="0"/>
              <a:t> </a:t>
            </a:r>
            <a:r>
              <a:rPr dirty="0"/>
              <a:t>notebook</a:t>
            </a:r>
            <a:r>
              <a:rPr spc="-5" dirty="0"/>
              <a:t> </a:t>
            </a:r>
            <a:r>
              <a:rPr spc="-25" dirty="0"/>
              <a:t>is </a:t>
            </a:r>
            <a:r>
              <a:rPr spc="-30" dirty="0">
                <a:solidFill>
                  <a:srgbClr val="1C7CDB"/>
                </a:solidFill>
              </a:rPr>
              <a:t>https://github.com/chuksoo/IBM-</a:t>
            </a:r>
            <a:r>
              <a:rPr spc="-10" dirty="0">
                <a:solidFill>
                  <a:srgbClr val="1C7CDB"/>
                </a:solidFill>
              </a:rPr>
              <a:t>Data- </a:t>
            </a:r>
            <a:r>
              <a:rPr spc="-114" dirty="0">
                <a:solidFill>
                  <a:srgbClr val="1C7CDB"/>
                </a:solidFill>
              </a:rPr>
              <a:t>Science-</a:t>
            </a:r>
            <a:r>
              <a:rPr spc="-10" dirty="0">
                <a:solidFill>
                  <a:srgbClr val="1C7CDB"/>
                </a:solidFill>
              </a:rPr>
              <a:t>Capstone- </a:t>
            </a:r>
            <a:r>
              <a:rPr spc="-40" dirty="0">
                <a:solidFill>
                  <a:srgbClr val="1C7CDB"/>
                </a:solidFill>
              </a:rPr>
              <a:t>SpaceX/blob/main/Data%20Wrangling.ip </a:t>
            </a:r>
            <a:r>
              <a:rPr spc="-20" dirty="0">
                <a:solidFill>
                  <a:srgbClr val="1C7CDB"/>
                </a:solidFill>
              </a:rPr>
              <a:t>ynb.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Data</a:t>
            </a:r>
            <a:r>
              <a:rPr spc="-175" dirty="0"/>
              <a:t> </a:t>
            </a:r>
            <a:r>
              <a:rPr spc="-85" dirty="0"/>
              <a:t>Wrangling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488947"/>
            <a:ext cx="5017008" cy="398678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10</a:t>
            </a:fld>
            <a:endParaRPr spc="4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512188"/>
            <a:ext cx="4813300" cy="2037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explored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visualizing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 type,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type,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yearly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80" dirty="0"/>
              <a:t>EDA</a:t>
            </a:r>
            <a:r>
              <a:rPr spc="30" dirty="0"/>
              <a:t> </a:t>
            </a:r>
            <a:r>
              <a:rPr dirty="0"/>
              <a:t>with</a:t>
            </a:r>
            <a:r>
              <a:rPr spc="5" dirty="0"/>
              <a:t> </a:t>
            </a:r>
            <a:r>
              <a:rPr spc="-30" dirty="0"/>
              <a:t>Data</a:t>
            </a:r>
            <a:r>
              <a:rPr spc="25" dirty="0"/>
              <a:t> </a:t>
            </a:r>
            <a:r>
              <a:rPr spc="-65" dirty="0"/>
              <a:t>Visualization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75628" y="4591303"/>
            <a:ext cx="5203825" cy="2166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29591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30" dirty="0">
                <a:solidFill>
                  <a:srgbClr val="1C7CDB"/>
                </a:solidFill>
                <a:latin typeface="Microsoft Sans Serif"/>
                <a:cs typeface="Microsoft Sans Serif"/>
              </a:rPr>
              <a:t>https://github.com/chuksoo/IBM-</a:t>
            </a:r>
            <a:r>
              <a:rPr sz="2200" spc="-10" dirty="0">
                <a:solidFill>
                  <a:srgbClr val="1C7CDB"/>
                </a:solidFill>
                <a:latin typeface="Microsoft Sans Serif"/>
                <a:cs typeface="Microsoft Sans Serif"/>
              </a:rPr>
              <a:t>Data- </a:t>
            </a:r>
            <a:r>
              <a:rPr sz="2200" spc="-114" dirty="0">
                <a:solidFill>
                  <a:srgbClr val="1C7CDB"/>
                </a:solidFill>
                <a:latin typeface="Microsoft Sans Serif"/>
                <a:cs typeface="Microsoft Sans Serif"/>
              </a:rPr>
              <a:t>Science-</a:t>
            </a:r>
            <a:r>
              <a:rPr sz="2200" spc="-10" dirty="0">
                <a:solidFill>
                  <a:srgbClr val="1C7CDB"/>
                </a:solidFill>
                <a:latin typeface="Microsoft Sans Serif"/>
                <a:cs typeface="Microsoft Sans Serif"/>
              </a:rPr>
              <a:t>Capstone- </a:t>
            </a:r>
            <a:r>
              <a:rPr sz="2200" spc="-30" dirty="0">
                <a:solidFill>
                  <a:srgbClr val="1C7CDB"/>
                </a:solidFill>
                <a:latin typeface="Microsoft Sans Serif"/>
                <a:cs typeface="Microsoft Sans Serif"/>
              </a:rPr>
              <a:t>SpaceX/blob/main/EDA%20with%20D </a:t>
            </a:r>
            <a:r>
              <a:rPr sz="2200" spc="-10" dirty="0">
                <a:solidFill>
                  <a:srgbClr val="1C7CDB"/>
                </a:solidFill>
                <a:latin typeface="Microsoft Sans Serif"/>
                <a:cs typeface="Microsoft Sans Serif"/>
              </a:rPr>
              <a:t>ata%20Visualization.ipynb</a:t>
            </a:r>
            <a:endParaRPr sz="220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  <a:spcBef>
                <a:spcPts val="1739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11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69619" y="1495044"/>
            <a:ext cx="10515600" cy="4932045"/>
            <a:chOff x="769619" y="1495044"/>
            <a:chExt cx="10515600" cy="493204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9619" y="3669792"/>
              <a:ext cx="5001768" cy="275691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5999" y="1495044"/>
              <a:ext cx="5189220" cy="29657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413510"/>
            <a:ext cx="9272905" cy="4577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7747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loaded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PostgreSQL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database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without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leaving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jupyter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notebook.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applied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EDA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insight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the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wrote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out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instance: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25"/>
              </a:spcBef>
              <a:buChar char="-"/>
              <a:tabLst>
                <a:tab pos="697865" algn="l"/>
              </a:tabLst>
            </a:pPr>
            <a:r>
              <a:rPr sz="170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names</a:t>
            </a:r>
            <a:r>
              <a:rPr sz="17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of</a:t>
            </a:r>
            <a:r>
              <a:rPr sz="17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unique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7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sites</a:t>
            </a:r>
            <a:r>
              <a:rPr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sz="17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</a:t>
            </a:r>
            <a:r>
              <a:rPr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mission.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5"/>
              </a:spcBef>
              <a:buChar char="-"/>
              <a:tabLst>
                <a:tab pos="697865" algn="l"/>
              </a:tabLst>
            </a:pPr>
            <a:r>
              <a:rPr sz="170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total</a:t>
            </a:r>
            <a:r>
              <a:rPr sz="17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payload</a:t>
            </a:r>
            <a:r>
              <a:rPr sz="17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mass</a:t>
            </a:r>
            <a:r>
              <a:rPr sz="17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carried</a:t>
            </a:r>
            <a:r>
              <a:rPr sz="17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7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boosters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launched</a:t>
            </a:r>
            <a:r>
              <a:rPr sz="17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25" dirty="0">
                <a:solidFill>
                  <a:srgbClr val="767070"/>
                </a:solidFill>
                <a:latin typeface="Microsoft Sans Serif"/>
                <a:cs typeface="Microsoft Sans Serif"/>
              </a:rPr>
              <a:t>NASA</a:t>
            </a:r>
            <a:r>
              <a:rPr sz="1700" spc="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(CRS)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0"/>
              </a:spcBef>
              <a:buChar char="-"/>
              <a:tabLst>
                <a:tab pos="697865" algn="l"/>
              </a:tabLst>
            </a:pPr>
            <a:r>
              <a:rPr sz="170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average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payload</a:t>
            </a:r>
            <a:r>
              <a:rPr sz="17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mass</a:t>
            </a:r>
            <a:r>
              <a:rPr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carried</a:t>
            </a:r>
            <a:r>
              <a:rPr sz="17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7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booster</a:t>
            </a:r>
            <a:r>
              <a:rPr sz="17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version</a:t>
            </a:r>
            <a:r>
              <a:rPr sz="17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F9</a:t>
            </a:r>
            <a:r>
              <a:rPr sz="17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v1.1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395"/>
              </a:spcBef>
              <a:buChar char="-"/>
              <a:tabLst>
                <a:tab pos="697865" algn="l"/>
              </a:tabLst>
            </a:pPr>
            <a:r>
              <a:rPr sz="17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total</a:t>
            </a:r>
            <a:r>
              <a:rPr sz="17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number</a:t>
            </a:r>
            <a:r>
              <a:rPr sz="17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of</a:t>
            </a:r>
            <a:r>
              <a:rPr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successful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7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failure</a:t>
            </a:r>
            <a:r>
              <a:rPr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mission</a:t>
            </a:r>
            <a:r>
              <a:rPr sz="17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outcomes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5"/>
              </a:spcBef>
              <a:buChar char="-"/>
              <a:tabLst>
                <a:tab pos="697865" algn="l"/>
              </a:tabLst>
            </a:pPr>
            <a:r>
              <a:rPr sz="170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failed</a:t>
            </a:r>
            <a:r>
              <a:rPr sz="17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landing</a:t>
            </a:r>
            <a:r>
              <a:rPr sz="17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outcomes</a:t>
            </a:r>
            <a:r>
              <a:rPr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sz="17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drone</a:t>
            </a:r>
            <a:r>
              <a:rPr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ship,</a:t>
            </a:r>
            <a:r>
              <a:rPr sz="17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their</a:t>
            </a:r>
            <a:r>
              <a:rPr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booster</a:t>
            </a:r>
            <a:r>
              <a:rPr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version</a:t>
            </a:r>
            <a:r>
              <a:rPr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site</a:t>
            </a:r>
            <a:r>
              <a:rPr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names.</a:t>
            </a:r>
            <a:endParaRPr sz="1700">
              <a:latin typeface="Microsoft Sans Serif"/>
              <a:cs typeface="Microsoft Sans Serif"/>
            </a:endParaRPr>
          </a:p>
          <a:p>
            <a:pPr marL="241300" marR="168275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1C7CDB"/>
                </a:solidFill>
                <a:latin typeface="Microsoft Sans Serif"/>
                <a:cs typeface="Microsoft Sans Serif"/>
              </a:rPr>
              <a:t>https://github.com/chuksoo/IBM-</a:t>
            </a:r>
            <a:r>
              <a:rPr sz="2200" spc="-65" dirty="0">
                <a:solidFill>
                  <a:srgbClr val="1C7CDB"/>
                </a:solidFill>
                <a:latin typeface="Microsoft Sans Serif"/>
                <a:cs typeface="Microsoft Sans Serif"/>
              </a:rPr>
              <a:t>Data-</a:t>
            </a:r>
            <a:r>
              <a:rPr sz="2200" spc="-75" dirty="0">
                <a:solidFill>
                  <a:srgbClr val="1C7CDB"/>
                </a:solidFill>
                <a:latin typeface="Microsoft Sans Serif"/>
                <a:cs typeface="Microsoft Sans Serif"/>
              </a:rPr>
              <a:t>Science- </a:t>
            </a:r>
            <a:r>
              <a:rPr sz="2200" spc="-90" dirty="0">
                <a:solidFill>
                  <a:srgbClr val="1C7CDB"/>
                </a:solidFill>
                <a:latin typeface="Microsoft Sans Serif"/>
                <a:cs typeface="Microsoft Sans Serif"/>
              </a:rPr>
              <a:t>Capstone-</a:t>
            </a:r>
            <a:r>
              <a:rPr sz="2200" spc="-20" dirty="0">
                <a:solidFill>
                  <a:srgbClr val="1C7CDB"/>
                </a:solidFill>
                <a:latin typeface="Microsoft Sans Serif"/>
                <a:cs typeface="Microsoft Sans Serif"/>
              </a:rPr>
              <a:t>SpaceX/blob/main/EDA%20with%20SQL.ipynb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12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80" dirty="0"/>
              <a:t>EDA</a:t>
            </a:r>
            <a:r>
              <a:rPr spc="130" dirty="0"/>
              <a:t> </a:t>
            </a:r>
            <a:r>
              <a:rPr dirty="0"/>
              <a:t>with</a:t>
            </a:r>
            <a:r>
              <a:rPr spc="145" dirty="0"/>
              <a:t> </a:t>
            </a:r>
            <a:r>
              <a:rPr spc="-375" dirty="0"/>
              <a:t>SQL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523746"/>
            <a:ext cx="10274935" cy="41490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marked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sites,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such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markers,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circles,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map.</a:t>
            </a:r>
            <a:endParaRPr sz="2200">
              <a:latin typeface="Microsoft Sans Serif"/>
              <a:cs typeface="Microsoft Sans Serif"/>
            </a:endParaRPr>
          </a:p>
          <a:p>
            <a:pPr marL="241300" marR="55244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assigned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(failure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success)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1.i.e.,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0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failure,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1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success.</a:t>
            </a:r>
            <a:endParaRPr sz="2200">
              <a:latin typeface="Microsoft Sans Serif"/>
              <a:cs typeface="Microsoft Sans Serif"/>
            </a:endParaRPr>
          </a:p>
          <a:p>
            <a:pPr marL="241300" marR="809625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color-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labeled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clusters,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identified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relatively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2200">
              <a:latin typeface="Microsoft Sans Serif"/>
              <a:cs typeface="Microsoft Sans Serif"/>
            </a:endParaRPr>
          </a:p>
          <a:p>
            <a:pPr marL="241300" marR="255270" indent="-229235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distances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proximities. 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answered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some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question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instance: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30"/>
              </a:spcBef>
              <a:buChar char="-"/>
              <a:tabLst>
                <a:tab pos="698500" algn="l"/>
              </a:tabLst>
            </a:pPr>
            <a:r>
              <a:rPr sz="1800" dirty="0">
                <a:solidFill>
                  <a:srgbClr val="767070"/>
                </a:solidFill>
                <a:latin typeface="Microsoft Sans Serif"/>
                <a:cs typeface="Microsoft Sans Serif"/>
              </a:rPr>
              <a:t>Are</a:t>
            </a:r>
            <a:r>
              <a:rPr sz="1800" spc="-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8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sites</a:t>
            </a:r>
            <a:r>
              <a:rPr sz="18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near</a:t>
            </a:r>
            <a:r>
              <a:rPr sz="18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railways,</a:t>
            </a:r>
            <a:r>
              <a:rPr sz="18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highways</a:t>
            </a:r>
            <a:r>
              <a:rPr sz="1800" spc="-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800" spc="-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coastlines.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395"/>
              </a:spcBef>
              <a:buChar char="-"/>
              <a:tabLst>
                <a:tab pos="698500" algn="l"/>
              </a:tabLst>
            </a:pPr>
            <a:r>
              <a:rPr sz="1800" dirty="0">
                <a:solidFill>
                  <a:srgbClr val="767070"/>
                </a:solidFill>
                <a:latin typeface="Microsoft Sans Serif"/>
                <a:cs typeface="Microsoft Sans Serif"/>
              </a:rPr>
              <a:t>Do</a:t>
            </a:r>
            <a:r>
              <a:rPr sz="1800" spc="-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8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sites</a:t>
            </a:r>
            <a:r>
              <a:rPr sz="18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keep</a:t>
            </a:r>
            <a:r>
              <a:rPr sz="18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certain</a:t>
            </a:r>
            <a:r>
              <a:rPr sz="18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distance</a:t>
            </a:r>
            <a:r>
              <a:rPr sz="18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away </a:t>
            </a:r>
            <a:r>
              <a:rPr sz="180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800" spc="-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cities.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13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73513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Build</a:t>
            </a:r>
            <a:r>
              <a:rPr spc="-110" dirty="0"/>
              <a:t> </a:t>
            </a:r>
            <a:r>
              <a:rPr dirty="0"/>
              <a:t>an</a:t>
            </a:r>
            <a:r>
              <a:rPr spc="-114" dirty="0"/>
              <a:t> </a:t>
            </a:r>
            <a:r>
              <a:rPr spc="-65" dirty="0"/>
              <a:t>Interactive</a:t>
            </a:r>
            <a:r>
              <a:rPr spc="-105" dirty="0"/>
              <a:t> </a:t>
            </a:r>
            <a:r>
              <a:rPr spc="-65" dirty="0"/>
              <a:t>Map</a:t>
            </a:r>
            <a:r>
              <a:rPr spc="-114" dirty="0"/>
              <a:t> </a:t>
            </a:r>
            <a:r>
              <a:rPr dirty="0"/>
              <a:t>with</a:t>
            </a:r>
            <a:r>
              <a:rPr spc="-100" dirty="0"/>
              <a:t> </a:t>
            </a:r>
            <a:r>
              <a:rPr spc="-40" dirty="0"/>
              <a:t>Folium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183" y="1663344"/>
            <a:ext cx="9517380" cy="274955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built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interactive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dash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pie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certain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9235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showing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(Kg)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version.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1C7CDB"/>
                </a:solidFill>
                <a:latin typeface="Microsoft Sans Serif"/>
                <a:cs typeface="Microsoft Sans Serif"/>
              </a:rPr>
              <a:t>https://github.com/chuksoo/IBM-</a:t>
            </a:r>
            <a:r>
              <a:rPr sz="2200" spc="-65" dirty="0">
                <a:solidFill>
                  <a:srgbClr val="1C7CDB"/>
                </a:solidFill>
                <a:latin typeface="Microsoft Sans Serif"/>
                <a:cs typeface="Microsoft Sans Serif"/>
              </a:rPr>
              <a:t>Data-</a:t>
            </a:r>
            <a:r>
              <a:rPr sz="2200" spc="-10" dirty="0">
                <a:solidFill>
                  <a:srgbClr val="1C7CDB"/>
                </a:solidFill>
                <a:latin typeface="Microsoft Sans Serif"/>
                <a:cs typeface="Microsoft Sans Serif"/>
              </a:rPr>
              <a:t>Science-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95" dirty="0">
                <a:solidFill>
                  <a:srgbClr val="1C7CDB"/>
                </a:solidFill>
                <a:latin typeface="Microsoft Sans Serif"/>
                <a:cs typeface="Microsoft Sans Serif"/>
              </a:rPr>
              <a:t>Capstone-</a:t>
            </a:r>
            <a:r>
              <a:rPr sz="2200" spc="-10" dirty="0">
                <a:solidFill>
                  <a:srgbClr val="1C7CDB"/>
                </a:solidFill>
                <a:latin typeface="Microsoft Sans Serif"/>
                <a:cs typeface="Microsoft Sans Serif"/>
              </a:rPr>
              <a:t>SpaceX/blob/main/app.py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14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1450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Build</a:t>
            </a:r>
            <a:r>
              <a:rPr spc="-135" dirty="0"/>
              <a:t> </a:t>
            </a:r>
            <a:r>
              <a:rPr spc="-270" dirty="0"/>
              <a:t>a</a:t>
            </a:r>
            <a:r>
              <a:rPr spc="25" dirty="0"/>
              <a:t> </a:t>
            </a:r>
            <a:r>
              <a:rPr spc="-85" dirty="0"/>
              <a:t>Dashboard</a:t>
            </a:r>
            <a:r>
              <a:rPr spc="-30" dirty="0"/>
              <a:t> </a:t>
            </a:r>
            <a:r>
              <a:rPr dirty="0"/>
              <a:t>with</a:t>
            </a:r>
            <a:r>
              <a:rPr spc="-55" dirty="0"/>
              <a:t> </a:t>
            </a:r>
            <a:r>
              <a:rPr dirty="0"/>
              <a:t>Plotly</a:t>
            </a:r>
            <a:r>
              <a:rPr spc="-45" dirty="0"/>
              <a:t> </a:t>
            </a:r>
            <a:r>
              <a:rPr spc="-95" dirty="0"/>
              <a:t>Dash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9444355" cy="37547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loaded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numpy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pandas,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transformed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split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our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testing.</a:t>
            </a:r>
            <a:endParaRPr sz="2200">
              <a:latin typeface="Microsoft Sans Serif"/>
              <a:cs typeface="Microsoft Sans Serif"/>
            </a:endParaRPr>
          </a:p>
          <a:p>
            <a:pPr marL="241300" marR="1878964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built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tune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hyperparameters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GridSearchCV.</a:t>
            </a:r>
            <a:endParaRPr sz="2200">
              <a:latin typeface="Microsoft Sans Serif"/>
              <a:cs typeface="Microsoft Sans Serif"/>
            </a:endParaRPr>
          </a:p>
          <a:p>
            <a:pPr marL="241300" marR="470534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metric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our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model,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engineering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tuning.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found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performing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model.</a:t>
            </a:r>
            <a:endParaRPr sz="2200">
              <a:latin typeface="Microsoft Sans Serif"/>
              <a:cs typeface="Microsoft Sans Serif"/>
            </a:endParaRPr>
          </a:p>
          <a:p>
            <a:pPr marL="241300" marR="33972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1C7CDB"/>
                </a:solidFill>
                <a:latin typeface="Microsoft Sans Serif"/>
                <a:cs typeface="Microsoft Sans Serif"/>
              </a:rPr>
              <a:t>https://github.com/chuksoo/IBM-</a:t>
            </a:r>
            <a:r>
              <a:rPr sz="2200" spc="-65" dirty="0">
                <a:solidFill>
                  <a:srgbClr val="1C7CDB"/>
                </a:solidFill>
                <a:latin typeface="Microsoft Sans Serif"/>
                <a:cs typeface="Microsoft Sans Serif"/>
              </a:rPr>
              <a:t>Data-</a:t>
            </a:r>
            <a:r>
              <a:rPr sz="2200" spc="-75" dirty="0">
                <a:solidFill>
                  <a:srgbClr val="1C7CDB"/>
                </a:solidFill>
                <a:latin typeface="Microsoft Sans Serif"/>
                <a:cs typeface="Microsoft Sans Serif"/>
              </a:rPr>
              <a:t>Science- </a:t>
            </a:r>
            <a:r>
              <a:rPr sz="2200" spc="-90" dirty="0">
                <a:solidFill>
                  <a:srgbClr val="1C7CDB"/>
                </a:solidFill>
                <a:latin typeface="Microsoft Sans Serif"/>
                <a:cs typeface="Microsoft Sans Serif"/>
              </a:rPr>
              <a:t>Capstone-</a:t>
            </a:r>
            <a:r>
              <a:rPr sz="2200" spc="-25" dirty="0">
                <a:solidFill>
                  <a:srgbClr val="1C7CDB"/>
                </a:solidFill>
                <a:latin typeface="Microsoft Sans Serif"/>
                <a:cs typeface="Microsoft Sans Serif"/>
              </a:rPr>
              <a:t>SpaceX/blob/main/Machine%20Learning%20Prediction.ipynb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15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5" dirty="0"/>
              <a:t>Predictive</a:t>
            </a:r>
            <a:r>
              <a:rPr spc="-145" dirty="0"/>
              <a:t> </a:t>
            </a:r>
            <a:r>
              <a:rPr spc="-105" dirty="0"/>
              <a:t>Analysis</a:t>
            </a:r>
            <a:r>
              <a:rPr spc="-140" dirty="0"/>
              <a:t> </a:t>
            </a:r>
            <a:r>
              <a:rPr spc="-110" dirty="0"/>
              <a:t>(Classification)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988" y="1645056"/>
            <a:ext cx="5120005" cy="156654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demo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16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0" dirty="0"/>
              <a:t>Results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18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3762" y="2074291"/>
            <a:ext cx="1040701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plot,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found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amount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60261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Flight</a:t>
            </a:r>
            <a:r>
              <a:rPr spc="-85" dirty="0"/>
              <a:t> </a:t>
            </a:r>
            <a:r>
              <a:rPr spc="-100" dirty="0"/>
              <a:t>Number</a:t>
            </a:r>
            <a:r>
              <a:rPr spc="-95" dirty="0"/>
              <a:t> </a:t>
            </a:r>
            <a:r>
              <a:rPr spc="-100" dirty="0"/>
              <a:t>vs.</a:t>
            </a:r>
            <a:r>
              <a:rPr spc="-95" dirty="0"/>
              <a:t> </a:t>
            </a:r>
            <a:r>
              <a:rPr spc="-130" dirty="0"/>
              <a:t>Launch</a:t>
            </a:r>
            <a:r>
              <a:rPr spc="-80" dirty="0"/>
              <a:t> </a:t>
            </a:r>
            <a:r>
              <a:rPr spc="-50" dirty="0"/>
              <a:t>Site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5483" y="2953511"/>
            <a:ext cx="9677400" cy="250545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3943" y="1368678"/>
            <a:ext cx="2030730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z="3200" spc="-90" dirty="0"/>
              <a:t>Payload</a:t>
            </a:r>
            <a:r>
              <a:rPr sz="3200" spc="-85" dirty="0"/>
              <a:t> </a:t>
            </a:r>
            <a:r>
              <a:rPr sz="3200" spc="-25" dirty="0"/>
              <a:t>vs. </a:t>
            </a:r>
            <a:r>
              <a:rPr sz="3200" spc="-105" dirty="0"/>
              <a:t>Launch</a:t>
            </a:r>
            <a:r>
              <a:rPr sz="3200" spc="-95" dirty="0"/>
              <a:t> </a:t>
            </a:r>
            <a:r>
              <a:rPr sz="3200" spc="-100" dirty="0"/>
              <a:t>Site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4297927" y="746188"/>
            <a:ext cx="81915" cy="5452745"/>
            <a:chOff x="4297927" y="746188"/>
            <a:chExt cx="81915" cy="5452745"/>
          </a:xfrm>
        </p:grpSpPr>
        <p:sp>
          <p:nvSpPr>
            <p:cNvPr id="4" name="object 4"/>
            <p:cNvSpPr/>
            <p:nvPr/>
          </p:nvSpPr>
          <p:spPr>
            <a:xfrm>
              <a:off x="4312027" y="766699"/>
              <a:ext cx="46355" cy="5410835"/>
            </a:xfrm>
            <a:custGeom>
              <a:avLst/>
              <a:gdLst/>
              <a:ahLst/>
              <a:cxnLst/>
              <a:rect l="l" t="t" r="r" b="b"/>
              <a:pathLst>
                <a:path w="46354" h="5410835">
                  <a:moveTo>
                    <a:pt x="22863" y="0"/>
                  </a:moveTo>
                  <a:lnTo>
                    <a:pt x="19561" y="380"/>
                  </a:lnTo>
                  <a:lnTo>
                    <a:pt x="12322" y="635"/>
                  </a:lnTo>
                  <a:lnTo>
                    <a:pt x="15510" y="70714"/>
                  </a:lnTo>
                  <a:lnTo>
                    <a:pt x="17328" y="136905"/>
                  </a:lnTo>
                  <a:lnTo>
                    <a:pt x="17995" y="199491"/>
                  </a:lnTo>
                  <a:lnTo>
                    <a:pt x="17732" y="258755"/>
                  </a:lnTo>
                  <a:lnTo>
                    <a:pt x="16759" y="314980"/>
                  </a:lnTo>
                  <a:lnTo>
                    <a:pt x="15295" y="368451"/>
                  </a:lnTo>
                  <a:lnTo>
                    <a:pt x="10161" y="515162"/>
                  </a:lnTo>
                  <a:lnTo>
                    <a:pt x="8935" y="560443"/>
                  </a:lnTo>
                  <a:lnTo>
                    <a:pt x="8318" y="604386"/>
                  </a:lnTo>
                  <a:lnTo>
                    <a:pt x="8530" y="647273"/>
                  </a:lnTo>
                  <a:lnTo>
                    <a:pt x="9792" y="689387"/>
                  </a:lnTo>
                  <a:lnTo>
                    <a:pt x="12322" y="731012"/>
                  </a:lnTo>
                  <a:lnTo>
                    <a:pt x="15511" y="777252"/>
                  </a:lnTo>
                  <a:lnTo>
                    <a:pt x="18110" y="826306"/>
                  </a:lnTo>
                  <a:lnTo>
                    <a:pt x="20137" y="877669"/>
                  </a:lnTo>
                  <a:lnTo>
                    <a:pt x="21606" y="930837"/>
                  </a:lnTo>
                  <a:lnTo>
                    <a:pt x="22533" y="985304"/>
                  </a:lnTo>
                  <a:lnTo>
                    <a:pt x="22935" y="1040567"/>
                  </a:lnTo>
                  <a:lnTo>
                    <a:pt x="22825" y="1096121"/>
                  </a:lnTo>
                  <a:lnTo>
                    <a:pt x="22221" y="1151461"/>
                  </a:lnTo>
                  <a:lnTo>
                    <a:pt x="21138" y="1206082"/>
                  </a:lnTo>
                  <a:lnTo>
                    <a:pt x="19590" y="1259479"/>
                  </a:lnTo>
                  <a:lnTo>
                    <a:pt x="17595" y="1311149"/>
                  </a:lnTo>
                  <a:lnTo>
                    <a:pt x="15167" y="1360587"/>
                  </a:lnTo>
                  <a:lnTo>
                    <a:pt x="9011" y="1459459"/>
                  </a:lnTo>
                  <a:lnTo>
                    <a:pt x="6294" y="1509645"/>
                  </a:lnTo>
                  <a:lnTo>
                    <a:pt x="4195" y="1558471"/>
                  </a:lnTo>
                  <a:lnTo>
                    <a:pt x="2736" y="1606564"/>
                  </a:lnTo>
                  <a:lnTo>
                    <a:pt x="1940" y="1654551"/>
                  </a:lnTo>
                  <a:lnTo>
                    <a:pt x="1829" y="1703060"/>
                  </a:lnTo>
                  <a:lnTo>
                    <a:pt x="2424" y="1752716"/>
                  </a:lnTo>
                  <a:lnTo>
                    <a:pt x="3749" y="1804147"/>
                  </a:lnTo>
                  <a:lnTo>
                    <a:pt x="5825" y="1857980"/>
                  </a:lnTo>
                  <a:lnTo>
                    <a:pt x="8676" y="1914841"/>
                  </a:lnTo>
                  <a:lnTo>
                    <a:pt x="12322" y="1975358"/>
                  </a:lnTo>
                  <a:lnTo>
                    <a:pt x="14396" y="2018508"/>
                  </a:lnTo>
                  <a:lnTo>
                    <a:pt x="15187" y="2062010"/>
                  </a:lnTo>
                  <a:lnTo>
                    <a:pt x="14913" y="2105956"/>
                  </a:lnTo>
                  <a:lnTo>
                    <a:pt x="13787" y="2150439"/>
                  </a:lnTo>
                  <a:lnTo>
                    <a:pt x="12026" y="2195552"/>
                  </a:lnTo>
                  <a:lnTo>
                    <a:pt x="5083" y="2335593"/>
                  </a:lnTo>
                  <a:lnTo>
                    <a:pt x="2935" y="2384150"/>
                  </a:lnTo>
                  <a:lnTo>
                    <a:pt x="1227" y="2433800"/>
                  </a:lnTo>
                  <a:lnTo>
                    <a:pt x="177" y="2484636"/>
                  </a:lnTo>
                  <a:lnTo>
                    <a:pt x="0" y="2536749"/>
                  </a:lnTo>
                  <a:lnTo>
                    <a:pt x="910" y="2590233"/>
                  </a:lnTo>
                  <a:lnTo>
                    <a:pt x="3123" y="2645181"/>
                  </a:lnTo>
                  <a:lnTo>
                    <a:pt x="6856" y="2701684"/>
                  </a:lnTo>
                  <a:lnTo>
                    <a:pt x="17655" y="2817594"/>
                  </a:lnTo>
                  <a:lnTo>
                    <a:pt x="21021" y="2873018"/>
                  </a:lnTo>
                  <a:lnTo>
                    <a:pt x="22690" y="2926360"/>
                  </a:lnTo>
                  <a:lnTo>
                    <a:pt x="22931" y="2977870"/>
                  </a:lnTo>
                  <a:lnTo>
                    <a:pt x="22012" y="3027798"/>
                  </a:lnTo>
                  <a:lnTo>
                    <a:pt x="20203" y="3076396"/>
                  </a:lnTo>
                  <a:lnTo>
                    <a:pt x="17772" y="3123914"/>
                  </a:lnTo>
                  <a:lnTo>
                    <a:pt x="9443" y="3262492"/>
                  </a:lnTo>
                  <a:lnTo>
                    <a:pt x="7217" y="3308195"/>
                  </a:lnTo>
                  <a:lnTo>
                    <a:pt x="5715" y="3354071"/>
                  </a:lnTo>
                  <a:lnTo>
                    <a:pt x="5205" y="3400371"/>
                  </a:lnTo>
                  <a:lnTo>
                    <a:pt x="5957" y="3447344"/>
                  </a:lnTo>
                  <a:lnTo>
                    <a:pt x="8240" y="3495242"/>
                  </a:lnTo>
                  <a:lnTo>
                    <a:pt x="17331" y="3602576"/>
                  </a:lnTo>
                  <a:lnTo>
                    <a:pt x="20125" y="3655555"/>
                  </a:lnTo>
                  <a:lnTo>
                    <a:pt x="21078" y="3704219"/>
                  </a:lnTo>
                  <a:lnTo>
                    <a:pt x="20570" y="3749538"/>
                  </a:lnTo>
                  <a:lnTo>
                    <a:pt x="18975" y="3792478"/>
                  </a:lnTo>
                  <a:lnTo>
                    <a:pt x="16671" y="3834007"/>
                  </a:lnTo>
                  <a:lnTo>
                    <a:pt x="11442" y="3916703"/>
                  </a:lnTo>
                  <a:lnTo>
                    <a:pt x="9270" y="3959805"/>
                  </a:lnTo>
                  <a:lnTo>
                    <a:pt x="7895" y="4005367"/>
                  </a:lnTo>
                  <a:lnTo>
                    <a:pt x="7695" y="4054357"/>
                  </a:lnTo>
                  <a:lnTo>
                    <a:pt x="9045" y="4107741"/>
                  </a:lnTo>
                  <a:lnTo>
                    <a:pt x="15918" y="4227764"/>
                  </a:lnTo>
                  <a:lnTo>
                    <a:pt x="18118" y="4287997"/>
                  </a:lnTo>
                  <a:lnTo>
                    <a:pt x="19138" y="4347051"/>
                  </a:lnTo>
                  <a:lnTo>
                    <a:pt x="19196" y="4404790"/>
                  </a:lnTo>
                  <a:lnTo>
                    <a:pt x="18510" y="4461077"/>
                  </a:lnTo>
                  <a:lnTo>
                    <a:pt x="17297" y="4515776"/>
                  </a:lnTo>
                  <a:lnTo>
                    <a:pt x="12672" y="4668984"/>
                  </a:lnTo>
                  <a:lnTo>
                    <a:pt x="11526" y="4715970"/>
                  </a:lnTo>
                  <a:lnTo>
                    <a:pt x="10941" y="4760685"/>
                  </a:lnTo>
                  <a:lnTo>
                    <a:pt x="11134" y="4802995"/>
                  </a:lnTo>
                  <a:lnTo>
                    <a:pt x="13516" y="4887986"/>
                  </a:lnTo>
                  <a:lnTo>
                    <a:pt x="13219" y="4933081"/>
                  </a:lnTo>
                  <a:lnTo>
                    <a:pt x="11848" y="4978520"/>
                  </a:lnTo>
                  <a:lnTo>
                    <a:pt x="7556" y="5072308"/>
                  </a:lnTo>
                  <a:lnTo>
                    <a:pt x="5470" y="5121599"/>
                  </a:lnTo>
                  <a:lnTo>
                    <a:pt x="3979" y="5173114"/>
                  </a:lnTo>
                  <a:lnTo>
                    <a:pt x="3501" y="5227325"/>
                  </a:lnTo>
                  <a:lnTo>
                    <a:pt x="4455" y="5284702"/>
                  </a:lnTo>
                  <a:lnTo>
                    <a:pt x="7256" y="5345715"/>
                  </a:lnTo>
                  <a:lnTo>
                    <a:pt x="12322" y="5410835"/>
                  </a:lnTo>
                  <a:lnTo>
                    <a:pt x="18037" y="5410111"/>
                  </a:lnTo>
                  <a:lnTo>
                    <a:pt x="25149" y="5410149"/>
                  </a:lnTo>
                  <a:lnTo>
                    <a:pt x="30610" y="5410835"/>
                  </a:lnTo>
                  <a:lnTo>
                    <a:pt x="29400" y="5366139"/>
                  </a:lnTo>
                  <a:lnTo>
                    <a:pt x="28650" y="5319141"/>
                  </a:lnTo>
                  <a:lnTo>
                    <a:pt x="28300" y="5270163"/>
                  </a:lnTo>
                  <a:lnTo>
                    <a:pt x="28291" y="5219531"/>
                  </a:lnTo>
                  <a:lnTo>
                    <a:pt x="29058" y="5114594"/>
                  </a:lnTo>
                  <a:lnTo>
                    <a:pt x="33348" y="4793725"/>
                  </a:lnTo>
                  <a:lnTo>
                    <a:pt x="33852" y="4693381"/>
                  </a:lnTo>
                  <a:lnTo>
                    <a:pt x="33662" y="4645906"/>
                  </a:lnTo>
                  <a:lnTo>
                    <a:pt x="33098" y="4600660"/>
                  </a:lnTo>
                  <a:lnTo>
                    <a:pt x="32101" y="4557967"/>
                  </a:lnTo>
                  <a:lnTo>
                    <a:pt x="30610" y="4518152"/>
                  </a:lnTo>
                  <a:lnTo>
                    <a:pt x="28492" y="4469684"/>
                  </a:lnTo>
                  <a:lnTo>
                    <a:pt x="26959" y="4428990"/>
                  </a:lnTo>
                  <a:lnTo>
                    <a:pt x="25949" y="4394165"/>
                  </a:lnTo>
                  <a:lnTo>
                    <a:pt x="25398" y="4363307"/>
                  </a:lnTo>
                  <a:lnTo>
                    <a:pt x="25241" y="4334513"/>
                  </a:lnTo>
                  <a:lnTo>
                    <a:pt x="25417" y="4305879"/>
                  </a:lnTo>
                  <a:lnTo>
                    <a:pt x="29054" y="4098512"/>
                  </a:lnTo>
                  <a:lnTo>
                    <a:pt x="30610" y="3950080"/>
                  </a:lnTo>
                  <a:lnTo>
                    <a:pt x="30827" y="3881697"/>
                  </a:lnTo>
                  <a:lnTo>
                    <a:pt x="30501" y="3819105"/>
                  </a:lnTo>
                  <a:lnTo>
                    <a:pt x="29743" y="3761617"/>
                  </a:lnTo>
                  <a:lnTo>
                    <a:pt x="28664" y="3708544"/>
                  </a:lnTo>
                  <a:lnTo>
                    <a:pt x="22283" y="3485330"/>
                  </a:lnTo>
                  <a:lnTo>
                    <a:pt x="21580" y="3444299"/>
                  </a:lnTo>
                  <a:lnTo>
                    <a:pt x="21325" y="3402867"/>
                  </a:lnTo>
                  <a:lnTo>
                    <a:pt x="21627" y="3360346"/>
                  </a:lnTo>
                  <a:lnTo>
                    <a:pt x="22597" y="3316047"/>
                  </a:lnTo>
                  <a:lnTo>
                    <a:pt x="24344" y="3269282"/>
                  </a:lnTo>
                  <a:lnTo>
                    <a:pt x="26979" y="3219363"/>
                  </a:lnTo>
                  <a:lnTo>
                    <a:pt x="35653" y="3094070"/>
                  </a:lnTo>
                  <a:lnTo>
                    <a:pt x="39686" y="3028163"/>
                  </a:lnTo>
                  <a:lnTo>
                    <a:pt x="42737" y="2967267"/>
                  </a:lnTo>
                  <a:lnTo>
                    <a:pt x="44834" y="2910769"/>
                  </a:lnTo>
                  <a:lnTo>
                    <a:pt x="46006" y="2858054"/>
                  </a:lnTo>
                  <a:lnTo>
                    <a:pt x="46279" y="2808509"/>
                  </a:lnTo>
                  <a:lnTo>
                    <a:pt x="45682" y="2761520"/>
                  </a:lnTo>
                  <a:lnTo>
                    <a:pt x="44242" y="2716473"/>
                  </a:lnTo>
                  <a:lnTo>
                    <a:pt x="41987" y="2672754"/>
                  </a:lnTo>
                  <a:lnTo>
                    <a:pt x="38945" y="2629750"/>
                  </a:lnTo>
                  <a:lnTo>
                    <a:pt x="35143" y="2586846"/>
                  </a:lnTo>
                  <a:lnTo>
                    <a:pt x="30610" y="2543429"/>
                  </a:lnTo>
                  <a:lnTo>
                    <a:pt x="26691" y="2501168"/>
                  </a:lnTo>
                  <a:lnTo>
                    <a:pt x="24507" y="2461314"/>
                  </a:lnTo>
                  <a:lnTo>
                    <a:pt x="23752" y="2422622"/>
                  </a:lnTo>
                  <a:lnTo>
                    <a:pt x="24119" y="2383846"/>
                  </a:lnTo>
                  <a:lnTo>
                    <a:pt x="25301" y="2343742"/>
                  </a:lnTo>
                  <a:lnTo>
                    <a:pt x="28882" y="2254570"/>
                  </a:lnTo>
                  <a:lnTo>
                    <a:pt x="30667" y="2203012"/>
                  </a:lnTo>
                  <a:lnTo>
                    <a:pt x="32039" y="2145147"/>
                  </a:lnTo>
                  <a:lnTo>
                    <a:pt x="32692" y="2079729"/>
                  </a:lnTo>
                  <a:lnTo>
                    <a:pt x="32318" y="2005513"/>
                  </a:lnTo>
                  <a:lnTo>
                    <a:pt x="28975" y="1850058"/>
                  </a:lnTo>
                  <a:lnTo>
                    <a:pt x="27969" y="1780187"/>
                  </a:lnTo>
                  <a:lnTo>
                    <a:pt x="27502" y="1711958"/>
                  </a:lnTo>
                  <a:lnTo>
                    <a:pt x="27481" y="1645691"/>
                  </a:lnTo>
                  <a:lnTo>
                    <a:pt x="27816" y="1581700"/>
                  </a:lnTo>
                  <a:lnTo>
                    <a:pt x="28416" y="1520303"/>
                  </a:lnTo>
                  <a:lnTo>
                    <a:pt x="31626" y="1306999"/>
                  </a:lnTo>
                  <a:lnTo>
                    <a:pt x="32439" y="1224154"/>
                  </a:lnTo>
                  <a:lnTo>
                    <a:pt x="32328" y="1189792"/>
                  </a:lnTo>
                  <a:lnTo>
                    <a:pt x="31748" y="1160561"/>
                  </a:lnTo>
                  <a:lnTo>
                    <a:pt x="30610" y="1136777"/>
                  </a:lnTo>
                  <a:lnTo>
                    <a:pt x="29451" y="1103560"/>
                  </a:lnTo>
                  <a:lnTo>
                    <a:pt x="29964" y="1066682"/>
                  </a:lnTo>
                  <a:lnTo>
                    <a:pt x="31619" y="1025999"/>
                  </a:lnTo>
                  <a:lnTo>
                    <a:pt x="36230" y="932656"/>
                  </a:lnTo>
                  <a:lnTo>
                    <a:pt x="38127" y="879711"/>
                  </a:lnTo>
                  <a:lnTo>
                    <a:pt x="39044" y="822396"/>
                  </a:lnTo>
                  <a:lnTo>
                    <a:pt x="38450" y="760568"/>
                  </a:lnTo>
                  <a:lnTo>
                    <a:pt x="35816" y="694086"/>
                  </a:lnTo>
                  <a:lnTo>
                    <a:pt x="30610" y="622808"/>
                  </a:lnTo>
                  <a:lnTo>
                    <a:pt x="26036" y="564387"/>
                  </a:lnTo>
                  <a:lnTo>
                    <a:pt x="23237" y="511192"/>
                  </a:lnTo>
                  <a:lnTo>
                    <a:pt x="21931" y="462014"/>
                  </a:lnTo>
                  <a:lnTo>
                    <a:pt x="21833" y="415642"/>
                  </a:lnTo>
                  <a:lnTo>
                    <a:pt x="22662" y="370869"/>
                  </a:lnTo>
                  <a:lnTo>
                    <a:pt x="24133" y="326485"/>
                  </a:lnTo>
                  <a:lnTo>
                    <a:pt x="27873" y="234046"/>
                  </a:lnTo>
                  <a:lnTo>
                    <a:pt x="29575" y="183574"/>
                  </a:lnTo>
                  <a:lnTo>
                    <a:pt x="30787" y="128654"/>
                  </a:lnTo>
                  <a:lnTo>
                    <a:pt x="31227" y="68077"/>
                  </a:lnTo>
                  <a:lnTo>
                    <a:pt x="30610" y="635"/>
                  </a:lnTo>
                  <a:lnTo>
                    <a:pt x="22863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18565" y="766826"/>
              <a:ext cx="40640" cy="5411470"/>
            </a:xfrm>
            <a:custGeom>
              <a:avLst/>
              <a:gdLst/>
              <a:ahLst/>
              <a:cxnLst/>
              <a:rect l="l" t="t" r="r" b="b"/>
              <a:pathLst>
                <a:path w="40639" h="5411470">
                  <a:moveTo>
                    <a:pt x="24072" y="508"/>
                  </a:moveTo>
                  <a:lnTo>
                    <a:pt x="28649" y="44885"/>
                  </a:lnTo>
                  <a:lnTo>
                    <a:pt x="32218" y="89371"/>
                  </a:lnTo>
                  <a:lnTo>
                    <a:pt x="34810" y="134414"/>
                  </a:lnTo>
                  <a:lnTo>
                    <a:pt x="36455" y="180461"/>
                  </a:lnTo>
                  <a:lnTo>
                    <a:pt x="37185" y="227961"/>
                  </a:lnTo>
                  <a:lnTo>
                    <a:pt x="37031" y="277363"/>
                  </a:lnTo>
                  <a:lnTo>
                    <a:pt x="36022" y="329114"/>
                  </a:lnTo>
                  <a:lnTo>
                    <a:pt x="34192" y="383662"/>
                  </a:lnTo>
                  <a:lnTo>
                    <a:pt x="31569" y="441457"/>
                  </a:lnTo>
                  <a:lnTo>
                    <a:pt x="28185" y="502947"/>
                  </a:lnTo>
                  <a:lnTo>
                    <a:pt x="24072" y="568578"/>
                  </a:lnTo>
                  <a:lnTo>
                    <a:pt x="21148" y="621140"/>
                  </a:lnTo>
                  <a:lnTo>
                    <a:pt x="19293" y="672405"/>
                  </a:lnTo>
                  <a:lnTo>
                    <a:pt x="18354" y="722682"/>
                  </a:lnTo>
                  <a:lnTo>
                    <a:pt x="18174" y="772281"/>
                  </a:lnTo>
                  <a:lnTo>
                    <a:pt x="18599" y="821511"/>
                  </a:lnTo>
                  <a:lnTo>
                    <a:pt x="19473" y="870680"/>
                  </a:lnTo>
                  <a:lnTo>
                    <a:pt x="20643" y="920099"/>
                  </a:lnTo>
                  <a:lnTo>
                    <a:pt x="21953" y="970075"/>
                  </a:lnTo>
                  <a:lnTo>
                    <a:pt x="23247" y="1020918"/>
                  </a:lnTo>
                  <a:lnTo>
                    <a:pt x="24372" y="1072937"/>
                  </a:lnTo>
                  <a:lnTo>
                    <a:pt x="25172" y="1126441"/>
                  </a:lnTo>
                  <a:lnTo>
                    <a:pt x="25492" y="1181740"/>
                  </a:lnTo>
                  <a:lnTo>
                    <a:pt x="25177" y="1239141"/>
                  </a:lnTo>
                  <a:lnTo>
                    <a:pt x="24072" y="1298956"/>
                  </a:lnTo>
                  <a:lnTo>
                    <a:pt x="22617" y="1365600"/>
                  </a:lnTo>
                  <a:lnTo>
                    <a:pt x="21797" y="1424021"/>
                  </a:lnTo>
                  <a:lnTo>
                    <a:pt x="21500" y="1475876"/>
                  </a:lnTo>
                  <a:lnTo>
                    <a:pt x="21617" y="1522828"/>
                  </a:lnTo>
                  <a:lnTo>
                    <a:pt x="22035" y="1566536"/>
                  </a:lnTo>
                  <a:lnTo>
                    <a:pt x="22643" y="1608661"/>
                  </a:lnTo>
                  <a:lnTo>
                    <a:pt x="23331" y="1650862"/>
                  </a:lnTo>
                  <a:lnTo>
                    <a:pt x="23987" y="1694800"/>
                  </a:lnTo>
                  <a:lnTo>
                    <a:pt x="24501" y="1742136"/>
                  </a:lnTo>
                  <a:lnTo>
                    <a:pt x="24760" y="1794529"/>
                  </a:lnTo>
                  <a:lnTo>
                    <a:pt x="24654" y="1853640"/>
                  </a:lnTo>
                  <a:lnTo>
                    <a:pt x="24072" y="1921128"/>
                  </a:lnTo>
                  <a:lnTo>
                    <a:pt x="23731" y="1996679"/>
                  </a:lnTo>
                  <a:lnTo>
                    <a:pt x="24376" y="2066046"/>
                  </a:lnTo>
                  <a:lnTo>
                    <a:pt x="25700" y="2129698"/>
                  </a:lnTo>
                  <a:lnTo>
                    <a:pt x="27398" y="2188101"/>
                  </a:lnTo>
                  <a:lnTo>
                    <a:pt x="29164" y="2241722"/>
                  </a:lnTo>
                  <a:lnTo>
                    <a:pt x="30693" y="2291029"/>
                  </a:lnTo>
                  <a:lnTo>
                    <a:pt x="31678" y="2336489"/>
                  </a:lnTo>
                  <a:lnTo>
                    <a:pt x="31815" y="2378569"/>
                  </a:lnTo>
                  <a:lnTo>
                    <a:pt x="30796" y="2417736"/>
                  </a:lnTo>
                  <a:lnTo>
                    <a:pt x="28317" y="2454457"/>
                  </a:lnTo>
                  <a:lnTo>
                    <a:pt x="24072" y="2489200"/>
                  </a:lnTo>
                  <a:lnTo>
                    <a:pt x="21162" y="2517730"/>
                  </a:lnTo>
                  <a:lnTo>
                    <a:pt x="19913" y="2552994"/>
                  </a:lnTo>
                  <a:lnTo>
                    <a:pt x="20037" y="2594103"/>
                  </a:lnTo>
                  <a:lnTo>
                    <a:pt x="21246" y="2640167"/>
                  </a:lnTo>
                  <a:lnTo>
                    <a:pt x="23254" y="2690297"/>
                  </a:lnTo>
                  <a:lnTo>
                    <a:pt x="25773" y="2743604"/>
                  </a:lnTo>
                  <a:lnTo>
                    <a:pt x="28516" y="2799198"/>
                  </a:lnTo>
                  <a:lnTo>
                    <a:pt x="31197" y="2856190"/>
                  </a:lnTo>
                  <a:lnTo>
                    <a:pt x="33527" y="2913691"/>
                  </a:lnTo>
                  <a:lnTo>
                    <a:pt x="35220" y="2970812"/>
                  </a:lnTo>
                  <a:lnTo>
                    <a:pt x="35988" y="3026662"/>
                  </a:lnTo>
                  <a:lnTo>
                    <a:pt x="35545" y="3080353"/>
                  </a:lnTo>
                  <a:lnTo>
                    <a:pt x="33602" y="3130995"/>
                  </a:lnTo>
                  <a:lnTo>
                    <a:pt x="29874" y="3177700"/>
                  </a:lnTo>
                  <a:lnTo>
                    <a:pt x="24072" y="3219577"/>
                  </a:lnTo>
                  <a:lnTo>
                    <a:pt x="16861" y="3265565"/>
                  </a:lnTo>
                  <a:lnTo>
                    <a:pt x="11173" y="3313055"/>
                  </a:lnTo>
                  <a:lnTo>
                    <a:pt x="6919" y="3361910"/>
                  </a:lnTo>
                  <a:lnTo>
                    <a:pt x="4013" y="3411997"/>
                  </a:lnTo>
                  <a:lnTo>
                    <a:pt x="2367" y="3463180"/>
                  </a:lnTo>
                  <a:lnTo>
                    <a:pt x="1894" y="3515323"/>
                  </a:lnTo>
                  <a:lnTo>
                    <a:pt x="2505" y="3568291"/>
                  </a:lnTo>
                  <a:lnTo>
                    <a:pt x="4115" y="3621949"/>
                  </a:lnTo>
                  <a:lnTo>
                    <a:pt x="6635" y="3676161"/>
                  </a:lnTo>
                  <a:lnTo>
                    <a:pt x="9978" y="3730793"/>
                  </a:lnTo>
                  <a:lnTo>
                    <a:pt x="14057" y="3785709"/>
                  </a:lnTo>
                  <a:lnTo>
                    <a:pt x="18784" y="3840773"/>
                  </a:lnTo>
                  <a:lnTo>
                    <a:pt x="24072" y="3895852"/>
                  </a:lnTo>
                  <a:lnTo>
                    <a:pt x="29112" y="3951227"/>
                  </a:lnTo>
                  <a:lnTo>
                    <a:pt x="33179" y="4007085"/>
                  </a:lnTo>
                  <a:lnTo>
                    <a:pt x="36308" y="4063142"/>
                  </a:lnTo>
                  <a:lnTo>
                    <a:pt x="38537" y="4119113"/>
                  </a:lnTo>
                  <a:lnTo>
                    <a:pt x="39902" y="4174714"/>
                  </a:lnTo>
                  <a:lnTo>
                    <a:pt x="40438" y="4229662"/>
                  </a:lnTo>
                  <a:lnTo>
                    <a:pt x="40183" y="4283671"/>
                  </a:lnTo>
                  <a:lnTo>
                    <a:pt x="39173" y="4336459"/>
                  </a:lnTo>
                  <a:lnTo>
                    <a:pt x="37445" y="4387741"/>
                  </a:lnTo>
                  <a:lnTo>
                    <a:pt x="35034" y="4437232"/>
                  </a:lnTo>
                  <a:lnTo>
                    <a:pt x="31977" y="4484650"/>
                  </a:lnTo>
                  <a:lnTo>
                    <a:pt x="28311" y="4529709"/>
                  </a:lnTo>
                  <a:lnTo>
                    <a:pt x="24072" y="4572127"/>
                  </a:lnTo>
                  <a:lnTo>
                    <a:pt x="21076" y="4606014"/>
                  </a:lnTo>
                  <a:lnTo>
                    <a:pt x="18926" y="4644600"/>
                  </a:lnTo>
                  <a:lnTo>
                    <a:pt x="17529" y="4687330"/>
                  </a:lnTo>
                  <a:lnTo>
                    <a:pt x="16789" y="4733651"/>
                  </a:lnTo>
                  <a:lnTo>
                    <a:pt x="16613" y="4783010"/>
                  </a:lnTo>
                  <a:lnTo>
                    <a:pt x="16906" y="4834852"/>
                  </a:lnTo>
                  <a:lnTo>
                    <a:pt x="17574" y="4888624"/>
                  </a:lnTo>
                  <a:lnTo>
                    <a:pt x="18522" y="4943773"/>
                  </a:lnTo>
                  <a:lnTo>
                    <a:pt x="19655" y="4999745"/>
                  </a:lnTo>
                  <a:lnTo>
                    <a:pt x="20880" y="5055986"/>
                  </a:lnTo>
                  <a:lnTo>
                    <a:pt x="22102" y="5111942"/>
                  </a:lnTo>
                  <a:lnTo>
                    <a:pt x="23225" y="5167061"/>
                  </a:lnTo>
                  <a:lnTo>
                    <a:pt x="24157" y="5220788"/>
                  </a:lnTo>
                  <a:lnTo>
                    <a:pt x="24802" y="5272569"/>
                  </a:lnTo>
                  <a:lnTo>
                    <a:pt x="25065" y="5321852"/>
                  </a:lnTo>
                  <a:lnTo>
                    <a:pt x="24854" y="5368083"/>
                  </a:lnTo>
                  <a:lnTo>
                    <a:pt x="24072" y="5410708"/>
                  </a:lnTo>
                  <a:lnTo>
                    <a:pt x="17087" y="5411241"/>
                  </a:lnTo>
                  <a:lnTo>
                    <a:pt x="11245" y="5411444"/>
                  </a:lnTo>
                  <a:lnTo>
                    <a:pt x="5784" y="5410708"/>
                  </a:lnTo>
                  <a:lnTo>
                    <a:pt x="8103" y="5342661"/>
                  </a:lnTo>
                  <a:lnTo>
                    <a:pt x="8973" y="5284869"/>
                  </a:lnTo>
                  <a:lnTo>
                    <a:pt x="8724" y="5235008"/>
                  </a:lnTo>
                  <a:lnTo>
                    <a:pt x="7684" y="5190751"/>
                  </a:lnTo>
                  <a:lnTo>
                    <a:pt x="6179" y="5149775"/>
                  </a:lnTo>
                  <a:lnTo>
                    <a:pt x="4539" y="5109756"/>
                  </a:lnTo>
                  <a:lnTo>
                    <a:pt x="3091" y="5068368"/>
                  </a:lnTo>
                  <a:lnTo>
                    <a:pt x="2164" y="5023286"/>
                  </a:lnTo>
                  <a:lnTo>
                    <a:pt x="2085" y="4972187"/>
                  </a:lnTo>
                  <a:lnTo>
                    <a:pt x="3182" y="4912745"/>
                  </a:lnTo>
                  <a:lnTo>
                    <a:pt x="5784" y="4842637"/>
                  </a:lnTo>
                  <a:lnTo>
                    <a:pt x="9107" y="4763564"/>
                  </a:lnTo>
                  <a:lnTo>
                    <a:pt x="11502" y="4693379"/>
                  </a:lnTo>
                  <a:lnTo>
                    <a:pt x="13041" y="4631055"/>
                  </a:lnTo>
                  <a:lnTo>
                    <a:pt x="13794" y="4575565"/>
                  </a:lnTo>
                  <a:lnTo>
                    <a:pt x="13833" y="4525883"/>
                  </a:lnTo>
                  <a:lnTo>
                    <a:pt x="13227" y="4480982"/>
                  </a:lnTo>
                  <a:lnTo>
                    <a:pt x="12049" y="4439837"/>
                  </a:lnTo>
                  <a:lnTo>
                    <a:pt x="10368" y="4401420"/>
                  </a:lnTo>
                  <a:lnTo>
                    <a:pt x="8256" y="4364706"/>
                  </a:lnTo>
                  <a:lnTo>
                    <a:pt x="5784" y="4328668"/>
                  </a:lnTo>
                  <a:lnTo>
                    <a:pt x="4104" y="4298142"/>
                  </a:lnTo>
                  <a:lnTo>
                    <a:pt x="2798" y="4258945"/>
                  </a:lnTo>
                  <a:lnTo>
                    <a:pt x="1839" y="4212411"/>
                  </a:lnTo>
                  <a:lnTo>
                    <a:pt x="1197" y="4159877"/>
                  </a:lnTo>
                  <a:lnTo>
                    <a:pt x="842" y="4102677"/>
                  </a:lnTo>
                  <a:lnTo>
                    <a:pt x="746" y="4042148"/>
                  </a:lnTo>
                  <a:lnTo>
                    <a:pt x="879" y="3979624"/>
                  </a:lnTo>
                  <a:lnTo>
                    <a:pt x="1212" y="3916441"/>
                  </a:lnTo>
                  <a:lnTo>
                    <a:pt x="1716" y="3853935"/>
                  </a:lnTo>
                  <a:lnTo>
                    <a:pt x="2363" y="3793440"/>
                  </a:lnTo>
                  <a:lnTo>
                    <a:pt x="3122" y="3736293"/>
                  </a:lnTo>
                  <a:lnTo>
                    <a:pt x="3965" y="3683829"/>
                  </a:lnTo>
                  <a:lnTo>
                    <a:pt x="4862" y="3637383"/>
                  </a:lnTo>
                  <a:lnTo>
                    <a:pt x="5784" y="3598291"/>
                  </a:lnTo>
                  <a:lnTo>
                    <a:pt x="6420" y="3554362"/>
                  </a:lnTo>
                  <a:lnTo>
                    <a:pt x="6145" y="3511101"/>
                  </a:lnTo>
                  <a:lnTo>
                    <a:pt x="5221" y="3467771"/>
                  </a:lnTo>
                  <a:lnTo>
                    <a:pt x="3909" y="3423635"/>
                  </a:lnTo>
                  <a:lnTo>
                    <a:pt x="2469" y="3377956"/>
                  </a:lnTo>
                  <a:lnTo>
                    <a:pt x="1164" y="3329997"/>
                  </a:lnTo>
                  <a:lnTo>
                    <a:pt x="254" y="3279022"/>
                  </a:lnTo>
                  <a:lnTo>
                    <a:pt x="0" y="3224293"/>
                  </a:lnTo>
                  <a:lnTo>
                    <a:pt x="662" y="3165075"/>
                  </a:lnTo>
                  <a:lnTo>
                    <a:pt x="2504" y="3100629"/>
                  </a:lnTo>
                  <a:lnTo>
                    <a:pt x="5784" y="3030220"/>
                  </a:lnTo>
                  <a:lnTo>
                    <a:pt x="8423" y="2974530"/>
                  </a:lnTo>
                  <a:lnTo>
                    <a:pt x="10023" y="2922634"/>
                  </a:lnTo>
                  <a:lnTo>
                    <a:pt x="10742" y="2873719"/>
                  </a:lnTo>
                  <a:lnTo>
                    <a:pt x="10738" y="2826972"/>
                  </a:lnTo>
                  <a:lnTo>
                    <a:pt x="10170" y="2781580"/>
                  </a:lnTo>
                  <a:lnTo>
                    <a:pt x="9196" y="2736728"/>
                  </a:lnTo>
                  <a:lnTo>
                    <a:pt x="7975" y="2691606"/>
                  </a:lnTo>
                  <a:lnTo>
                    <a:pt x="6664" y="2645398"/>
                  </a:lnTo>
                  <a:lnTo>
                    <a:pt x="5422" y="2597293"/>
                  </a:lnTo>
                  <a:lnTo>
                    <a:pt x="4407" y="2546477"/>
                  </a:lnTo>
                  <a:lnTo>
                    <a:pt x="3777" y="2492137"/>
                  </a:lnTo>
                  <a:lnTo>
                    <a:pt x="3691" y="2433460"/>
                  </a:lnTo>
                  <a:lnTo>
                    <a:pt x="4308" y="2369633"/>
                  </a:lnTo>
                  <a:lnTo>
                    <a:pt x="5784" y="2299843"/>
                  </a:lnTo>
                  <a:lnTo>
                    <a:pt x="7244" y="2234025"/>
                  </a:lnTo>
                  <a:lnTo>
                    <a:pt x="8038" y="2172548"/>
                  </a:lnTo>
                  <a:lnTo>
                    <a:pt x="8271" y="2114856"/>
                  </a:lnTo>
                  <a:lnTo>
                    <a:pt x="8049" y="2060393"/>
                  </a:lnTo>
                  <a:lnTo>
                    <a:pt x="7477" y="2008603"/>
                  </a:lnTo>
                  <a:lnTo>
                    <a:pt x="6662" y="1958930"/>
                  </a:lnTo>
                  <a:lnTo>
                    <a:pt x="5708" y="1910817"/>
                  </a:lnTo>
                  <a:lnTo>
                    <a:pt x="4722" y="1863708"/>
                  </a:lnTo>
                  <a:lnTo>
                    <a:pt x="3809" y="1817048"/>
                  </a:lnTo>
                  <a:lnTo>
                    <a:pt x="3075" y="1770281"/>
                  </a:lnTo>
                  <a:lnTo>
                    <a:pt x="2625" y="1722849"/>
                  </a:lnTo>
                  <a:lnTo>
                    <a:pt x="2565" y="1674198"/>
                  </a:lnTo>
                  <a:lnTo>
                    <a:pt x="3002" y="1623770"/>
                  </a:lnTo>
                  <a:lnTo>
                    <a:pt x="4039" y="1571011"/>
                  </a:lnTo>
                  <a:lnTo>
                    <a:pt x="5784" y="1515364"/>
                  </a:lnTo>
                  <a:lnTo>
                    <a:pt x="8476" y="1446223"/>
                  </a:lnTo>
                  <a:lnTo>
                    <a:pt x="11129" y="1381700"/>
                  </a:lnTo>
                  <a:lnTo>
                    <a:pt x="13606" y="1321351"/>
                  </a:lnTo>
                  <a:lnTo>
                    <a:pt x="15775" y="1264736"/>
                  </a:lnTo>
                  <a:lnTo>
                    <a:pt x="17498" y="1211412"/>
                  </a:lnTo>
                  <a:lnTo>
                    <a:pt x="18643" y="1160938"/>
                  </a:lnTo>
                  <a:lnTo>
                    <a:pt x="19073" y="1112872"/>
                  </a:lnTo>
                  <a:lnTo>
                    <a:pt x="18653" y="1066771"/>
                  </a:lnTo>
                  <a:lnTo>
                    <a:pt x="17250" y="1022195"/>
                  </a:lnTo>
                  <a:lnTo>
                    <a:pt x="14727" y="978700"/>
                  </a:lnTo>
                  <a:lnTo>
                    <a:pt x="10950" y="935846"/>
                  </a:lnTo>
                  <a:lnTo>
                    <a:pt x="5784" y="893190"/>
                  </a:lnTo>
                  <a:lnTo>
                    <a:pt x="2616" y="861472"/>
                  </a:lnTo>
                  <a:lnTo>
                    <a:pt x="855" y="823743"/>
                  </a:lnTo>
                  <a:lnTo>
                    <a:pt x="307" y="780737"/>
                  </a:lnTo>
                  <a:lnTo>
                    <a:pt x="779" y="733186"/>
                  </a:lnTo>
                  <a:lnTo>
                    <a:pt x="2077" y="681823"/>
                  </a:lnTo>
                  <a:lnTo>
                    <a:pt x="4006" y="627379"/>
                  </a:lnTo>
                  <a:lnTo>
                    <a:pt x="6373" y="570589"/>
                  </a:lnTo>
                  <a:lnTo>
                    <a:pt x="8983" y="512184"/>
                  </a:lnTo>
                  <a:lnTo>
                    <a:pt x="11642" y="452897"/>
                  </a:lnTo>
                  <a:lnTo>
                    <a:pt x="14157" y="393461"/>
                  </a:lnTo>
                  <a:lnTo>
                    <a:pt x="16333" y="334608"/>
                  </a:lnTo>
                  <a:lnTo>
                    <a:pt x="17976" y="277071"/>
                  </a:lnTo>
                  <a:lnTo>
                    <a:pt x="18893" y="221583"/>
                  </a:lnTo>
                  <a:lnTo>
                    <a:pt x="18889" y="168875"/>
                  </a:lnTo>
                  <a:lnTo>
                    <a:pt x="17770" y="119681"/>
                  </a:lnTo>
                  <a:lnTo>
                    <a:pt x="15342" y="74734"/>
                  </a:lnTo>
                  <a:lnTo>
                    <a:pt x="11411" y="34765"/>
                  </a:lnTo>
                  <a:lnTo>
                    <a:pt x="5784" y="508"/>
                  </a:lnTo>
                  <a:lnTo>
                    <a:pt x="14801" y="0"/>
                  </a:lnTo>
                  <a:lnTo>
                    <a:pt x="18992" y="635"/>
                  </a:lnTo>
                  <a:lnTo>
                    <a:pt x="24072" y="508"/>
                  </a:lnTo>
                  <a:close/>
                </a:path>
              </a:pathLst>
            </a:custGeom>
            <a:ln w="4127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19565" y="3179064"/>
            <a:ext cx="6778010" cy="237463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65919" y="1195220"/>
            <a:ext cx="6533425" cy="158145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094211" y="6464909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19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2006" y="6080861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7640" y="1951126"/>
            <a:ext cx="2540635" cy="310578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5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172" y="547573"/>
            <a:ext cx="53924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29" dirty="0"/>
              <a:t>Success</a:t>
            </a:r>
            <a:r>
              <a:rPr sz="3600" spc="-15" dirty="0"/>
              <a:t> </a:t>
            </a:r>
            <a:r>
              <a:rPr sz="3600" spc="-165" dirty="0"/>
              <a:t>Rate</a:t>
            </a:r>
            <a:r>
              <a:rPr sz="3600" spc="-50" dirty="0"/>
              <a:t> </a:t>
            </a:r>
            <a:r>
              <a:rPr sz="3600" spc="-95" dirty="0"/>
              <a:t>vs.</a:t>
            </a:r>
            <a:r>
              <a:rPr sz="3600" spc="-30" dirty="0"/>
              <a:t> </a:t>
            </a:r>
            <a:r>
              <a:rPr sz="3600" dirty="0"/>
              <a:t>Orbit</a:t>
            </a:r>
            <a:r>
              <a:rPr sz="3600" spc="-30" dirty="0"/>
              <a:t> </a:t>
            </a:r>
            <a:r>
              <a:rPr sz="3600" spc="-130" dirty="0"/>
              <a:t>Type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22172" y="1766061"/>
            <a:ext cx="3549650" cy="126619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marR="10160" indent="-229235">
              <a:lnSpc>
                <a:spcPts val="2380"/>
              </a:lnSpc>
              <a:spcBef>
                <a:spcPts val="39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30" dirty="0">
                <a:latin typeface="Microsoft Sans Serif"/>
                <a:cs typeface="Microsoft Sans Serif"/>
              </a:rPr>
              <a:t>From</a:t>
            </a:r>
            <a:r>
              <a:rPr sz="2200" spc="-5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-5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plot,</a:t>
            </a:r>
            <a:r>
              <a:rPr sz="2200" spc="-4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we</a:t>
            </a:r>
            <a:r>
              <a:rPr sz="2200" spc="-40" dirty="0">
                <a:latin typeface="Microsoft Sans Serif"/>
                <a:cs typeface="Microsoft Sans Serif"/>
              </a:rPr>
              <a:t> </a:t>
            </a:r>
            <a:r>
              <a:rPr sz="2200" spc="-75" dirty="0">
                <a:latin typeface="Microsoft Sans Serif"/>
                <a:cs typeface="Microsoft Sans Serif"/>
              </a:rPr>
              <a:t>can</a:t>
            </a:r>
            <a:r>
              <a:rPr sz="2200" spc="-50" dirty="0">
                <a:latin typeface="Microsoft Sans Serif"/>
                <a:cs typeface="Microsoft Sans Serif"/>
              </a:rPr>
              <a:t> </a:t>
            </a:r>
            <a:r>
              <a:rPr sz="2200" spc="-25" dirty="0">
                <a:latin typeface="Microsoft Sans Serif"/>
                <a:cs typeface="Microsoft Sans Serif"/>
              </a:rPr>
              <a:t>see </a:t>
            </a:r>
            <a:r>
              <a:rPr sz="2200" dirty="0">
                <a:latin typeface="Microsoft Sans Serif"/>
                <a:cs typeface="Microsoft Sans Serif"/>
              </a:rPr>
              <a:t>that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-220" dirty="0">
                <a:latin typeface="Microsoft Sans Serif"/>
                <a:cs typeface="Microsoft Sans Serif"/>
              </a:rPr>
              <a:t>ES-</a:t>
            </a:r>
            <a:r>
              <a:rPr sz="2200" dirty="0">
                <a:latin typeface="Microsoft Sans Serif"/>
                <a:cs typeface="Microsoft Sans Serif"/>
              </a:rPr>
              <a:t>L1,</a:t>
            </a:r>
            <a:r>
              <a:rPr sz="2200" spc="55" dirty="0">
                <a:latin typeface="Microsoft Sans Serif"/>
                <a:cs typeface="Microsoft Sans Serif"/>
              </a:rPr>
              <a:t> </a:t>
            </a:r>
            <a:r>
              <a:rPr sz="2200" spc="-240" dirty="0">
                <a:latin typeface="Microsoft Sans Serif"/>
                <a:cs typeface="Microsoft Sans Serif"/>
              </a:rPr>
              <a:t>GEO,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190" dirty="0">
                <a:latin typeface="Microsoft Sans Serif"/>
                <a:cs typeface="Microsoft Sans Serif"/>
              </a:rPr>
              <a:t>HEO,</a:t>
            </a:r>
            <a:r>
              <a:rPr sz="2200" spc="40" dirty="0">
                <a:latin typeface="Microsoft Sans Serif"/>
                <a:cs typeface="Microsoft Sans Serif"/>
              </a:rPr>
              <a:t> </a:t>
            </a:r>
            <a:r>
              <a:rPr sz="2200" spc="-210" dirty="0">
                <a:latin typeface="Microsoft Sans Serif"/>
                <a:cs typeface="Microsoft Sans Serif"/>
              </a:rPr>
              <a:t>SSO,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ts val="2205"/>
              </a:lnSpc>
            </a:pPr>
            <a:r>
              <a:rPr sz="2200" spc="-175" dirty="0">
                <a:latin typeface="Microsoft Sans Serif"/>
                <a:cs typeface="Microsoft Sans Serif"/>
              </a:rPr>
              <a:t>VLEO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had</a:t>
            </a:r>
            <a:r>
              <a:rPr sz="2200" spc="-14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-7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most</a:t>
            </a:r>
            <a:r>
              <a:rPr sz="2200" spc="-65" dirty="0">
                <a:latin typeface="Microsoft Sans Serif"/>
                <a:cs typeface="Microsoft Sans Serif"/>
              </a:rPr>
              <a:t> </a:t>
            </a:r>
            <a:r>
              <a:rPr sz="2200" spc="-110" dirty="0">
                <a:latin typeface="Microsoft Sans Serif"/>
                <a:cs typeface="Microsoft Sans Serif"/>
              </a:rPr>
              <a:t>success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ts val="2510"/>
              </a:lnSpc>
            </a:pPr>
            <a:r>
              <a:rPr sz="2200" spc="-10" dirty="0">
                <a:latin typeface="Microsoft Sans Serif"/>
                <a:cs typeface="Microsoft Sans Serif"/>
              </a:rPr>
              <a:t>rate.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4" h="2018029">
                <a:moveTo>
                  <a:pt x="1014056" y="1370545"/>
                </a:moveTo>
                <a:lnTo>
                  <a:pt x="832510" y="1189012"/>
                </a:lnTo>
                <a:lnTo>
                  <a:pt x="1013460" y="1008888"/>
                </a:lnTo>
                <a:lnTo>
                  <a:pt x="0" y="0"/>
                </a:lnTo>
                <a:lnTo>
                  <a:pt x="0" y="2017776"/>
                </a:lnTo>
                <a:lnTo>
                  <a:pt x="488391" y="1531594"/>
                </a:lnTo>
                <a:lnTo>
                  <a:pt x="670699" y="1713890"/>
                </a:lnTo>
                <a:lnTo>
                  <a:pt x="1014056" y="1370545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2362" y="2275277"/>
            <a:ext cx="6484447" cy="3377291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1219307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20" h="1935480">
                <a:moveTo>
                  <a:pt x="972693" y="0"/>
                </a:moveTo>
                <a:lnTo>
                  <a:pt x="381" y="967740"/>
                </a:lnTo>
                <a:lnTo>
                  <a:pt x="177482" y="1144016"/>
                </a:lnTo>
                <a:lnTo>
                  <a:pt x="0" y="1321562"/>
                </a:lnTo>
                <a:lnTo>
                  <a:pt x="348615" y="1670177"/>
                </a:lnTo>
                <a:lnTo>
                  <a:pt x="526986" y="1491881"/>
                </a:lnTo>
                <a:lnTo>
                  <a:pt x="972693" y="1935480"/>
                </a:lnTo>
                <a:lnTo>
                  <a:pt x="972693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289030" y="6464909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20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2086482"/>
            <a:ext cx="1021143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type. 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LEO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orbit,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related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whereas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75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orbit,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582041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Flight</a:t>
            </a:r>
            <a:r>
              <a:rPr spc="-50" dirty="0"/>
              <a:t> </a:t>
            </a:r>
            <a:r>
              <a:rPr spc="-100" dirty="0"/>
              <a:t>Number</a:t>
            </a:r>
            <a:r>
              <a:rPr spc="-55" dirty="0"/>
              <a:t> </a:t>
            </a:r>
            <a:r>
              <a:rPr spc="-100" dirty="0"/>
              <a:t>vs.</a:t>
            </a:r>
            <a:r>
              <a:rPr spc="-65" dirty="0"/>
              <a:t> </a:t>
            </a:r>
            <a:r>
              <a:rPr dirty="0"/>
              <a:t>Orbit</a:t>
            </a:r>
            <a:r>
              <a:rPr spc="-60" dirty="0"/>
              <a:t> </a:t>
            </a:r>
            <a:r>
              <a:rPr spc="-110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2644" y="3529584"/>
            <a:ext cx="8263128" cy="210464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21</a:t>
            </a:fld>
            <a:endParaRPr spc="4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2074291"/>
            <a:ext cx="1000442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payloads,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PO, 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LEO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ISS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453136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0" dirty="0"/>
              <a:t>Payload</a:t>
            </a:r>
            <a:r>
              <a:rPr spc="-60" dirty="0"/>
              <a:t> </a:t>
            </a:r>
            <a:r>
              <a:rPr spc="-100" dirty="0"/>
              <a:t>vs.</a:t>
            </a:r>
            <a:r>
              <a:rPr spc="-60" dirty="0"/>
              <a:t> </a:t>
            </a:r>
            <a:r>
              <a:rPr dirty="0"/>
              <a:t>Orbit</a:t>
            </a:r>
            <a:r>
              <a:rPr spc="-50" dirty="0"/>
              <a:t> </a:t>
            </a:r>
            <a:r>
              <a:rPr spc="-140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6047" y="3429000"/>
            <a:ext cx="9083040" cy="2095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22</a:t>
            </a:fld>
            <a:endParaRPr spc="4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172" y="547573"/>
            <a:ext cx="56470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20" dirty="0"/>
              <a:t>Launch</a:t>
            </a:r>
            <a:r>
              <a:rPr sz="3600" spc="-50" dirty="0"/>
              <a:t> </a:t>
            </a:r>
            <a:r>
              <a:rPr sz="3600" spc="-254" dirty="0"/>
              <a:t>Success</a:t>
            </a:r>
            <a:r>
              <a:rPr sz="3600" spc="15" dirty="0"/>
              <a:t> </a:t>
            </a:r>
            <a:r>
              <a:rPr sz="3600" spc="-114" dirty="0"/>
              <a:t>Yearly</a:t>
            </a:r>
            <a:r>
              <a:rPr sz="3600" spc="-15" dirty="0"/>
              <a:t> </a:t>
            </a:r>
            <a:r>
              <a:rPr sz="3600" spc="-80" dirty="0"/>
              <a:t>Trend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22172" y="1766061"/>
            <a:ext cx="3273425" cy="126619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241300" marR="5080" indent="-229235">
              <a:lnSpc>
                <a:spcPct val="90000"/>
              </a:lnSpc>
              <a:spcBef>
                <a:spcPts val="359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30" dirty="0">
                <a:latin typeface="Microsoft Sans Serif"/>
                <a:cs typeface="Microsoft Sans Serif"/>
              </a:rPr>
              <a:t>From</a:t>
            </a:r>
            <a:r>
              <a:rPr sz="2200" spc="-5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-5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plot,</a:t>
            </a:r>
            <a:r>
              <a:rPr sz="2200" spc="-3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we</a:t>
            </a:r>
            <a:r>
              <a:rPr sz="2200" spc="-40" dirty="0">
                <a:latin typeface="Microsoft Sans Serif"/>
                <a:cs typeface="Microsoft Sans Serif"/>
              </a:rPr>
              <a:t> </a:t>
            </a:r>
            <a:r>
              <a:rPr sz="2200" spc="-25" dirty="0">
                <a:latin typeface="Microsoft Sans Serif"/>
                <a:cs typeface="Microsoft Sans Serif"/>
              </a:rPr>
              <a:t>can </a:t>
            </a:r>
            <a:r>
              <a:rPr sz="2200" spc="-40" dirty="0">
                <a:latin typeface="Microsoft Sans Serif"/>
                <a:cs typeface="Microsoft Sans Serif"/>
              </a:rPr>
              <a:t>observe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that</a:t>
            </a:r>
            <a:r>
              <a:rPr sz="2200" spc="-30" dirty="0">
                <a:latin typeface="Microsoft Sans Serif"/>
                <a:cs typeface="Microsoft Sans Serif"/>
              </a:rPr>
              <a:t> </a:t>
            </a:r>
            <a:r>
              <a:rPr sz="2200" spc="-125" dirty="0">
                <a:latin typeface="Microsoft Sans Serif"/>
                <a:cs typeface="Microsoft Sans Serif"/>
              </a:rPr>
              <a:t>success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-25" dirty="0">
                <a:latin typeface="Microsoft Sans Serif"/>
                <a:cs typeface="Microsoft Sans Serif"/>
              </a:rPr>
              <a:t>rate </a:t>
            </a:r>
            <a:r>
              <a:rPr sz="2200" spc="-65" dirty="0">
                <a:latin typeface="Microsoft Sans Serif"/>
                <a:cs typeface="Microsoft Sans Serif"/>
              </a:rPr>
              <a:t>since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spc="95" dirty="0">
                <a:latin typeface="Microsoft Sans Serif"/>
                <a:cs typeface="Microsoft Sans Serif"/>
              </a:rPr>
              <a:t>2013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kept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spc="-25" dirty="0">
                <a:latin typeface="Microsoft Sans Serif"/>
                <a:cs typeface="Microsoft Sans Serif"/>
              </a:rPr>
              <a:t>on </a:t>
            </a:r>
            <a:r>
              <a:rPr sz="2200" spc="-50" dirty="0">
                <a:latin typeface="Microsoft Sans Serif"/>
                <a:cs typeface="Microsoft Sans Serif"/>
              </a:rPr>
              <a:t>increasing</a:t>
            </a:r>
            <a:r>
              <a:rPr sz="2200" spc="6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till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45" dirty="0">
                <a:latin typeface="Microsoft Sans Serif"/>
                <a:cs typeface="Microsoft Sans Serif"/>
              </a:rPr>
              <a:t>2020.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4" h="2018029">
                <a:moveTo>
                  <a:pt x="1014056" y="1370545"/>
                </a:moveTo>
                <a:lnTo>
                  <a:pt x="832510" y="1189012"/>
                </a:lnTo>
                <a:lnTo>
                  <a:pt x="1013460" y="1008888"/>
                </a:lnTo>
                <a:lnTo>
                  <a:pt x="0" y="0"/>
                </a:lnTo>
                <a:lnTo>
                  <a:pt x="0" y="2017776"/>
                </a:lnTo>
                <a:lnTo>
                  <a:pt x="488391" y="1531594"/>
                </a:lnTo>
                <a:lnTo>
                  <a:pt x="670699" y="1713890"/>
                </a:lnTo>
                <a:lnTo>
                  <a:pt x="1014056" y="1370545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19307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20" h="1935480">
                <a:moveTo>
                  <a:pt x="972693" y="0"/>
                </a:moveTo>
                <a:lnTo>
                  <a:pt x="381" y="967740"/>
                </a:lnTo>
                <a:lnTo>
                  <a:pt x="177482" y="1144016"/>
                </a:lnTo>
                <a:lnTo>
                  <a:pt x="0" y="1321562"/>
                </a:lnTo>
                <a:lnTo>
                  <a:pt x="348615" y="1670177"/>
                </a:lnTo>
                <a:lnTo>
                  <a:pt x="526986" y="1491881"/>
                </a:lnTo>
                <a:lnTo>
                  <a:pt x="972693" y="1935480"/>
                </a:lnTo>
                <a:lnTo>
                  <a:pt x="972693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47234" y="2000814"/>
            <a:ext cx="6199708" cy="350006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263630" y="6464909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23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172" y="567385"/>
            <a:ext cx="449008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All</a:t>
            </a:r>
            <a:r>
              <a:rPr spc="-95" dirty="0"/>
              <a:t> </a:t>
            </a:r>
            <a:r>
              <a:rPr spc="-130" dirty="0"/>
              <a:t>Launch</a:t>
            </a:r>
            <a:r>
              <a:rPr spc="-80" dirty="0"/>
              <a:t> </a:t>
            </a:r>
            <a:r>
              <a:rPr spc="-45" dirty="0"/>
              <a:t>Site</a:t>
            </a:r>
            <a:r>
              <a:rPr spc="-80" dirty="0"/>
              <a:t> </a:t>
            </a:r>
            <a:r>
              <a:rPr spc="-200" dirty="0"/>
              <a:t>Names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2172" y="1766061"/>
            <a:ext cx="3832860" cy="126619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241300" marR="5080" indent="-229235">
              <a:lnSpc>
                <a:spcPct val="90000"/>
              </a:lnSpc>
              <a:spcBef>
                <a:spcPts val="359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0" dirty="0">
                <a:latin typeface="Microsoft Sans Serif"/>
                <a:cs typeface="Microsoft Sans Serif"/>
              </a:rPr>
              <a:t>We</a:t>
            </a:r>
            <a:r>
              <a:rPr sz="2200" spc="50" dirty="0">
                <a:latin typeface="Microsoft Sans Serif"/>
                <a:cs typeface="Microsoft Sans Serif"/>
              </a:rPr>
              <a:t> </a:t>
            </a:r>
            <a:r>
              <a:rPr sz="2200" spc="-40" dirty="0">
                <a:latin typeface="Microsoft Sans Serif"/>
                <a:cs typeface="Microsoft Sans Serif"/>
              </a:rPr>
              <a:t>used</a:t>
            </a:r>
            <a:r>
              <a:rPr sz="2200" spc="-10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-85" dirty="0">
                <a:latin typeface="Microsoft Sans Serif"/>
                <a:cs typeface="Microsoft Sans Serif"/>
              </a:rPr>
              <a:t> </a:t>
            </a:r>
            <a:r>
              <a:rPr sz="2200" spc="-20" dirty="0">
                <a:latin typeface="Microsoft Sans Serif"/>
                <a:cs typeface="Microsoft Sans Serif"/>
              </a:rPr>
              <a:t>key</a:t>
            </a:r>
            <a:r>
              <a:rPr sz="2200" spc="-50" dirty="0">
                <a:latin typeface="Microsoft Sans Serif"/>
                <a:cs typeface="Microsoft Sans Serif"/>
              </a:rPr>
              <a:t> </a:t>
            </a:r>
            <a:r>
              <a:rPr sz="2200" spc="-20" dirty="0">
                <a:latin typeface="Microsoft Sans Serif"/>
                <a:cs typeface="Microsoft Sans Serif"/>
              </a:rPr>
              <a:t>word </a:t>
            </a:r>
            <a:r>
              <a:rPr sz="2200" b="1" spc="-220" dirty="0">
                <a:latin typeface="Arial"/>
                <a:cs typeface="Arial"/>
              </a:rPr>
              <a:t>DISTINCT</a:t>
            </a:r>
            <a:r>
              <a:rPr sz="2200" b="1" spc="-5" dirty="0">
                <a:latin typeface="Arial"/>
                <a:cs typeface="Arial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to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-40" dirty="0">
                <a:latin typeface="Microsoft Sans Serif"/>
                <a:cs typeface="Microsoft Sans Serif"/>
              </a:rPr>
              <a:t>show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only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unique </a:t>
            </a:r>
            <a:r>
              <a:rPr sz="2200" spc="-60" dirty="0">
                <a:latin typeface="Microsoft Sans Serif"/>
                <a:cs typeface="Microsoft Sans Serif"/>
              </a:rPr>
              <a:t>launch</a:t>
            </a:r>
            <a:r>
              <a:rPr sz="2200" spc="-75" dirty="0">
                <a:latin typeface="Microsoft Sans Serif"/>
                <a:cs typeface="Microsoft Sans Serif"/>
              </a:rPr>
              <a:t> </a:t>
            </a:r>
            <a:r>
              <a:rPr sz="2200" spc="-25" dirty="0">
                <a:latin typeface="Microsoft Sans Serif"/>
                <a:cs typeface="Microsoft Sans Serif"/>
              </a:rPr>
              <a:t>sites</a:t>
            </a:r>
            <a:r>
              <a:rPr sz="2200" spc="-5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from</a:t>
            </a:r>
            <a:r>
              <a:rPr sz="2200" spc="-6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-5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SpaceX data.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4" h="2018029">
                <a:moveTo>
                  <a:pt x="1014056" y="1370545"/>
                </a:moveTo>
                <a:lnTo>
                  <a:pt x="832510" y="1189012"/>
                </a:lnTo>
                <a:lnTo>
                  <a:pt x="1013460" y="1008888"/>
                </a:lnTo>
                <a:lnTo>
                  <a:pt x="0" y="0"/>
                </a:lnTo>
                <a:lnTo>
                  <a:pt x="0" y="2017776"/>
                </a:lnTo>
                <a:lnTo>
                  <a:pt x="488391" y="1531594"/>
                </a:lnTo>
                <a:lnTo>
                  <a:pt x="670699" y="1713890"/>
                </a:lnTo>
                <a:lnTo>
                  <a:pt x="1014056" y="1370545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5001" y="2326159"/>
            <a:ext cx="6193870" cy="328735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1219307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20" h="1935480">
                <a:moveTo>
                  <a:pt x="972693" y="0"/>
                </a:moveTo>
                <a:lnTo>
                  <a:pt x="381" y="967740"/>
                </a:lnTo>
                <a:lnTo>
                  <a:pt x="177482" y="1144016"/>
                </a:lnTo>
                <a:lnTo>
                  <a:pt x="0" y="1321562"/>
                </a:lnTo>
                <a:lnTo>
                  <a:pt x="348615" y="1670177"/>
                </a:lnTo>
                <a:lnTo>
                  <a:pt x="526986" y="1491881"/>
                </a:lnTo>
                <a:lnTo>
                  <a:pt x="972693" y="1935480"/>
                </a:lnTo>
                <a:lnTo>
                  <a:pt x="972693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263630" y="6464909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24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4921377"/>
            <a:ext cx="937958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 where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`CCA`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Launch</a:t>
            </a:r>
            <a:r>
              <a:rPr spc="-75" dirty="0"/>
              <a:t> </a:t>
            </a:r>
            <a:r>
              <a:rPr spc="-50" dirty="0"/>
              <a:t>Site</a:t>
            </a:r>
            <a:r>
              <a:rPr spc="-65" dirty="0"/>
              <a:t> </a:t>
            </a:r>
            <a:r>
              <a:rPr spc="-204" dirty="0"/>
              <a:t>Names</a:t>
            </a:r>
            <a:r>
              <a:rPr spc="-45" dirty="0"/>
              <a:t> </a:t>
            </a:r>
            <a:r>
              <a:rPr spc="-55" dirty="0"/>
              <a:t>Begin</a:t>
            </a:r>
            <a:r>
              <a:rPr spc="-65" dirty="0"/>
              <a:t> </a:t>
            </a:r>
            <a:r>
              <a:rPr dirty="0"/>
              <a:t>with</a:t>
            </a:r>
            <a:r>
              <a:rPr spc="-60" dirty="0"/>
              <a:t> </a:t>
            </a:r>
            <a:r>
              <a:rPr spc="-280" dirty="0"/>
              <a:t>'CCA'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7155" y="1626107"/>
            <a:ext cx="10027920" cy="290779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25</a:t>
            </a:fld>
            <a:endParaRPr spc="4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905065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boosters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45596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38823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Total</a:t>
            </a:r>
            <a:r>
              <a:rPr spc="-170" dirty="0"/>
              <a:t> </a:t>
            </a:r>
            <a:r>
              <a:rPr spc="-120" dirty="0"/>
              <a:t>Payload</a:t>
            </a:r>
            <a:r>
              <a:rPr spc="-125" dirty="0"/>
              <a:t> </a:t>
            </a:r>
            <a:r>
              <a:rPr spc="-195" dirty="0"/>
              <a:t>Mass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9279" y="2833116"/>
            <a:ext cx="7414259" cy="294284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26</a:t>
            </a:fld>
            <a:endParaRPr spc="4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7659" y="582929"/>
            <a:ext cx="2752725" cy="160401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95"/>
              </a:spcBef>
            </a:pPr>
            <a:r>
              <a:rPr spc="-10" dirty="0"/>
              <a:t>Average </a:t>
            </a:r>
            <a:r>
              <a:rPr spc="-120" dirty="0"/>
              <a:t>Payload</a:t>
            </a:r>
            <a:r>
              <a:rPr spc="-100" dirty="0"/>
              <a:t> </a:t>
            </a:r>
            <a:r>
              <a:rPr spc="-225" dirty="0"/>
              <a:t>Mass </a:t>
            </a:r>
            <a:r>
              <a:rPr dirty="0"/>
              <a:t>by</a:t>
            </a:r>
            <a:r>
              <a:rPr spc="-35" dirty="0"/>
              <a:t> </a:t>
            </a:r>
            <a:r>
              <a:rPr dirty="0"/>
              <a:t>F9</a:t>
            </a:r>
            <a:r>
              <a:rPr spc="-35" dirty="0"/>
              <a:t> </a:t>
            </a:r>
            <a:r>
              <a:rPr spc="-20" dirty="0"/>
              <a:t>v1.1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7659" y="2426335"/>
            <a:ext cx="3180715" cy="115379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195" dirty="0">
                <a:latin typeface="Microsoft Sans Serif"/>
                <a:cs typeface="Microsoft Sans Serif"/>
              </a:rPr>
              <a:t>We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calculated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 </a:t>
            </a:r>
            <a:r>
              <a:rPr sz="2000" spc="-10" dirty="0">
                <a:latin typeface="Microsoft Sans Serif"/>
                <a:cs typeface="Microsoft Sans Serif"/>
              </a:rPr>
              <a:t>average </a:t>
            </a:r>
            <a:r>
              <a:rPr sz="2000" spc="-30" dirty="0">
                <a:latin typeface="Microsoft Sans Serif"/>
                <a:cs typeface="Microsoft Sans Serif"/>
              </a:rPr>
              <a:t>payload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spc="-95" dirty="0">
                <a:latin typeface="Microsoft Sans Serif"/>
                <a:cs typeface="Microsoft Sans Serif"/>
              </a:rPr>
              <a:t>mass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carried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by </a:t>
            </a:r>
            <a:r>
              <a:rPr sz="2000" dirty="0">
                <a:latin typeface="Microsoft Sans Serif"/>
                <a:cs typeface="Microsoft Sans Serif"/>
              </a:rPr>
              <a:t>booster</a:t>
            </a:r>
            <a:r>
              <a:rPr sz="2000" spc="-30" dirty="0">
                <a:latin typeface="Microsoft Sans Serif"/>
                <a:cs typeface="Microsoft Sans Serif"/>
              </a:rPr>
              <a:t> version </a:t>
            </a:r>
            <a:r>
              <a:rPr sz="2000" dirty="0">
                <a:latin typeface="Microsoft Sans Serif"/>
                <a:cs typeface="Microsoft Sans Serif"/>
              </a:rPr>
              <a:t>F9 v1.1 </a:t>
            </a:r>
            <a:r>
              <a:rPr sz="2000" spc="-114" dirty="0">
                <a:latin typeface="Microsoft Sans Serif"/>
                <a:cs typeface="Microsoft Sans Serif"/>
              </a:rPr>
              <a:t>as </a:t>
            </a:r>
            <a:r>
              <a:rPr sz="2000" spc="50" dirty="0">
                <a:latin typeface="Microsoft Sans Serif"/>
                <a:cs typeface="Microsoft Sans Serif"/>
              </a:rPr>
              <a:t>2928.4</a:t>
            </a:r>
            <a:endParaRPr sz="20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639055" y="0"/>
            <a:ext cx="7553325" cy="6858000"/>
            <a:chOff x="4639055" y="0"/>
            <a:chExt cx="7553325" cy="6858000"/>
          </a:xfrm>
        </p:grpSpPr>
        <p:sp>
          <p:nvSpPr>
            <p:cNvPr id="5" name="object 5"/>
            <p:cNvSpPr/>
            <p:nvPr/>
          </p:nvSpPr>
          <p:spPr>
            <a:xfrm>
              <a:off x="4639055" y="0"/>
              <a:ext cx="7553325" cy="6858000"/>
            </a:xfrm>
            <a:custGeom>
              <a:avLst/>
              <a:gdLst/>
              <a:ahLst/>
              <a:cxnLst/>
              <a:rect l="l" t="t" r="r" b="b"/>
              <a:pathLst>
                <a:path w="7553325" h="6858000">
                  <a:moveTo>
                    <a:pt x="75529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552944" y="6858000"/>
                  </a:lnTo>
                  <a:lnTo>
                    <a:pt x="7552944" y="0"/>
                  </a:lnTo>
                  <a:close/>
                </a:path>
              </a:pathLst>
            </a:custGeom>
            <a:solidFill>
              <a:srgbClr val="C7C9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59679" y="512063"/>
              <a:ext cx="6707124" cy="586435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123687" y="557783"/>
              <a:ext cx="6583680" cy="5739765"/>
            </a:xfrm>
            <a:custGeom>
              <a:avLst/>
              <a:gdLst/>
              <a:ahLst/>
              <a:cxnLst/>
              <a:rect l="l" t="t" r="r" b="b"/>
              <a:pathLst>
                <a:path w="6583680" h="5739765">
                  <a:moveTo>
                    <a:pt x="6583679" y="0"/>
                  </a:moveTo>
                  <a:lnTo>
                    <a:pt x="0" y="0"/>
                  </a:lnTo>
                  <a:lnTo>
                    <a:pt x="0" y="5739384"/>
                  </a:lnTo>
                  <a:lnTo>
                    <a:pt x="6583679" y="5739384"/>
                  </a:lnTo>
                  <a:lnTo>
                    <a:pt x="65836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23687" y="557783"/>
              <a:ext cx="6583680" cy="5739765"/>
            </a:xfrm>
            <a:custGeom>
              <a:avLst/>
              <a:gdLst/>
              <a:ahLst/>
              <a:cxnLst/>
              <a:rect l="l" t="t" r="r" b="b"/>
              <a:pathLst>
                <a:path w="6583680" h="5739765">
                  <a:moveTo>
                    <a:pt x="0" y="5739384"/>
                  </a:moveTo>
                  <a:lnTo>
                    <a:pt x="6583679" y="5739384"/>
                  </a:lnTo>
                  <a:lnTo>
                    <a:pt x="6583679" y="0"/>
                  </a:lnTo>
                  <a:lnTo>
                    <a:pt x="0" y="0"/>
                  </a:lnTo>
                  <a:lnTo>
                    <a:pt x="0" y="5739384"/>
                  </a:lnTo>
                  <a:close/>
                </a:path>
              </a:pathLst>
            </a:custGeom>
            <a:ln w="9525">
              <a:solidFill>
                <a:srgbClr val="C7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5627" y="2217420"/>
              <a:ext cx="6019800" cy="242011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094211" y="6464909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2F2F2F"/>
                </a:solidFill>
                <a:latin typeface="Calibri"/>
                <a:cs typeface="Calibri"/>
              </a:rPr>
              <a:t>27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172" y="547573"/>
            <a:ext cx="735774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First</a:t>
            </a:r>
            <a:r>
              <a:rPr sz="3600" spc="-170" dirty="0"/>
              <a:t> </a:t>
            </a:r>
            <a:r>
              <a:rPr sz="3600" spc="-165" dirty="0"/>
              <a:t>Successful</a:t>
            </a:r>
            <a:r>
              <a:rPr sz="3600" spc="-75" dirty="0"/>
              <a:t> Ground</a:t>
            </a:r>
            <a:r>
              <a:rPr sz="3600" spc="-130" dirty="0"/>
              <a:t> </a:t>
            </a:r>
            <a:r>
              <a:rPr sz="3600" spc="-30" dirty="0"/>
              <a:t>Landing</a:t>
            </a:r>
            <a:r>
              <a:rPr sz="3600" spc="-130" dirty="0"/>
              <a:t> </a:t>
            </a:r>
            <a:r>
              <a:rPr sz="3600" spc="-40" dirty="0"/>
              <a:t>Date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96772" y="1775205"/>
            <a:ext cx="3733800" cy="104076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66700" marR="30480" indent="-229235">
              <a:lnSpc>
                <a:spcPts val="1939"/>
              </a:lnSpc>
              <a:spcBef>
                <a:spcPts val="345"/>
              </a:spcBef>
              <a:buFont typeface="Arial MT"/>
              <a:buChar char="•"/>
              <a:tabLst>
                <a:tab pos="266700" algn="l"/>
              </a:tabLst>
            </a:pPr>
            <a:r>
              <a:rPr sz="1800" spc="-170" dirty="0">
                <a:latin typeface="Microsoft Sans Serif"/>
                <a:cs typeface="Microsoft Sans Serif"/>
              </a:rPr>
              <a:t>We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observed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that the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dates</a:t>
            </a:r>
            <a:r>
              <a:rPr sz="1800" dirty="0">
                <a:latin typeface="Microsoft Sans Serif"/>
                <a:cs typeface="Microsoft Sans Serif"/>
              </a:rPr>
              <a:t> of</a:t>
            </a:r>
            <a:r>
              <a:rPr sz="1800" spc="-25" dirty="0">
                <a:latin typeface="Microsoft Sans Serif"/>
                <a:cs typeface="Microsoft Sans Serif"/>
              </a:rPr>
              <a:t> the </a:t>
            </a:r>
            <a:r>
              <a:rPr sz="1800" dirty="0">
                <a:latin typeface="Microsoft Sans Serif"/>
                <a:cs typeface="Microsoft Sans Serif"/>
              </a:rPr>
              <a:t>first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successful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landing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outcome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on </a:t>
            </a:r>
            <a:r>
              <a:rPr sz="1800" dirty="0">
                <a:latin typeface="Microsoft Sans Serif"/>
                <a:cs typeface="Microsoft Sans Serif"/>
              </a:rPr>
              <a:t>ground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pad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was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22</a:t>
            </a:r>
            <a:r>
              <a:rPr sz="1800" baseline="25462" dirty="0">
                <a:latin typeface="Microsoft Sans Serif"/>
                <a:cs typeface="Microsoft Sans Serif"/>
              </a:rPr>
              <a:t>nd</a:t>
            </a:r>
            <a:r>
              <a:rPr sz="1800" spc="270" baseline="25462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December </a:t>
            </a:r>
            <a:r>
              <a:rPr sz="1800" spc="60" dirty="0">
                <a:latin typeface="Microsoft Sans Serif"/>
                <a:cs typeface="Microsoft Sans Serif"/>
              </a:rPr>
              <a:t>2015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4" h="2018029">
                <a:moveTo>
                  <a:pt x="1014056" y="1370545"/>
                </a:moveTo>
                <a:lnTo>
                  <a:pt x="832510" y="1189012"/>
                </a:lnTo>
                <a:lnTo>
                  <a:pt x="1013460" y="1008888"/>
                </a:lnTo>
                <a:lnTo>
                  <a:pt x="0" y="0"/>
                </a:lnTo>
                <a:lnTo>
                  <a:pt x="0" y="2017776"/>
                </a:lnTo>
                <a:lnTo>
                  <a:pt x="488391" y="1531594"/>
                </a:lnTo>
                <a:lnTo>
                  <a:pt x="670699" y="1713890"/>
                </a:lnTo>
                <a:lnTo>
                  <a:pt x="1014056" y="1370545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19102" y="2821661"/>
            <a:ext cx="6229769" cy="2075787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1219307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20" h="1935480">
                <a:moveTo>
                  <a:pt x="972693" y="0"/>
                </a:moveTo>
                <a:lnTo>
                  <a:pt x="381" y="967740"/>
                </a:lnTo>
                <a:lnTo>
                  <a:pt x="177482" y="1144016"/>
                </a:lnTo>
                <a:lnTo>
                  <a:pt x="0" y="1321562"/>
                </a:lnTo>
                <a:lnTo>
                  <a:pt x="348615" y="1670177"/>
                </a:lnTo>
                <a:lnTo>
                  <a:pt x="526986" y="1491881"/>
                </a:lnTo>
                <a:lnTo>
                  <a:pt x="972693" y="1935480"/>
                </a:lnTo>
                <a:lnTo>
                  <a:pt x="972693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263630" y="6464909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28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19" h="1935480">
                <a:moveTo>
                  <a:pt x="972705" y="1321562"/>
                </a:moveTo>
                <a:lnTo>
                  <a:pt x="795185" y="1144028"/>
                </a:lnTo>
                <a:lnTo>
                  <a:pt x="972312" y="967740"/>
                </a:lnTo>
                <a:lnTo>
                  <a:pt x="0" y="0"/>
                </a:lnTo>
                <a:lnTo>
                  <a:pt x="0" y="1935480"/>
                </a:lnTo>
                <a:lnTo>
                  <a:pt x="445681" y="1491894"/>
                </a:lnTo>
                <a:lnTo>
                  <a:pt x="624027" y="1670177"/>
                </a:lnTo>
                <a:lnTo>
                  <a:pt x="972705" y="1321562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2172" y="300990"/>
            <a:ext cx="10480040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spc="-165" dirty="0"/>
              <a:t>Successful</a:t>
            </a:r>
            <a:r>
              <a:rPr sz="3600" spc="-80" dirty="0"/>
              <a:t> </a:t>
            </a:r>
            <a:r>
              <a:rPr sz="3600" spc="-10" dirty="0"/>
              <a:t>Drone</a:t>
            </a:r>
            <a:r>
              <a:rPr sz="3600" spc="-100" dirty="0"/>
              <a:t> </a:t>
            </a:r>
            <a:r>
              <a:rPr sz="3600" spc="-70" dirty="0"/>
              <a:t>Ship</a:t>
            </a:r>
            <a:r>
              <a:rPr sz="3600" spc="-90" dirty="0"/>
              <a:t> </a:t>
            </a:r>
            <a:r>
              <a:rPr sz="3600" spc="-30" dirty="0"/>
              <a:t>Landing</a:t>
            </a:r>
            <a:r>
              <a:rPr sz="3600" spc="-100" dirty="0"/>
              <a:t> </a:t>
            </a:r>
            <a:r>
              <a:rPr sz="3600" dirty="0"/>
              <a:t>with</a:t>
            </a:r>
            <a:r>
              <a:rPr sz="3600" spc="-95" dirty="0"/>
              <a:t> </a:t>
            </a:r>
            <a:r>
              <a:rPr sz="3600" spc="-110" dirty="0"/>
              <a:t>Payload</a:t>
            </a:r>
            <a:r>
              <a:rPr sz="3600" spc="-90" dirty="0"/>
              <a:t> </a:t>
            </a:r>
            <a:r>
              <a:rPr sz="3600" spc="-50" dirty="0"/>
              <a:t>between </a:t>
            </a:r>
            <a:r>
              <a:rPr sz="3600" spc="160" dirty="0"/>
              <a:t>4000</a:t>
            </a:r>
            <a:r>
              <a:rPr sz="3600" spc="-40" dirty="0"/>
              <a:t> </a:t>
            </a:r>
            <a:r>
              <a:rPr sz="3600" dirty="0"/>
              <a:t>and</a:t>
            </a:r>
            <a:r>
              <a:rPr sz="3600" spc="-25" dirty="0"/>
              <a:t> </a:t>
            </a:r>
            <a:r>
              <a:rPr sz="3600" spc="135" dirty="0"/>
              <a:t>6000</a:t>
            </a:r>
            <a:endParaRPr sz="36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3127" y="1783079"/>
            <a:ext cx="6252972" cy="428396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623809" y="1770633"/>
            <a:ext cx="3820795" cy="225171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34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200" dirty="0">
                <a:latin typeface="Microsoft Sans Serif"/>
                <a:cs typeface="Microsoft Sans Serif"/>
              </a:rPr>
              <a:t>We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used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b="1" spc="-275" dirty="0">
                <a:latin typeface="Arial"/>
                <a:cs typeface="Arial"/>
              </a:rPr>
              <a:t>WHERE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clause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to </a:t>
            </a:r>
            <a:r>
              <a:rPr sz="2000" dirty="0">
                <a:latin typeface="Microsoft Sans Serif"/>
                <a:cs typeface="Microsoft Sans Serif"/>
              </a:rPr>
              <a:t>filter for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boosters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which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have </a:t>
            </a:r>
            <a:r>
              <a:rPr sz="2000" spc="-65" dirty="0">
                <a:latin typeface="Microsoft Sans Serif"/>
                <a:cs typeface="Microsoft Sans Serif"/>
              </a:rPr>
              <a:t>successfully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landed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on</a:t>
            </a:r>
            <a:r>
              <a:rPr sz="2000" spc="-20" dirty="0">
                <a:latin typeface="Microsoft Sans Serif"/>
                <a:cs typeface="Microsoft Sans Serif"/>
              </a:rPr>
              <a:t> drone </a:t>
            </a:r>
            <a:r>
              <a:rPr sz="2000" dirty="0">
                <a:latin typeface="Microsoft Sans Serif"/>
                <a:cs typeface="Microsoft Sans Serif"/>
              </a:rPr>
              <a:t>ship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and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applied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b="1" spc="-25" dirty="0">
                <a:latin typeface="Arial"/>
                <a:cs typeface="Arial"/>
              </a:rPr>
              <a:t>AND </a:t>
            </a:r>
            <a:r>
              <a:rPr sz="2000" dirty="0">
                <a:latin typeface="Microsoft Sans Serif"/>
                <a:cs typeface="Microsoft Sans Serif"/>
              </a:rPr>
              <a:t>condition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to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determine </a:t>
            </a:r>
            <a:r>
              <a:rPr sz="2000" spc="-80" dirty="0">
                <a:latin typeface="Microsoft Sans Serif"/>
                <a:cs typeface="Microsoft Sans Serif"/>
              </a:rPr>
              <a:t>successful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landing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with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payload </a:t>
            </a:r>
            <a:r>
              <a:rPr sz="2000" spc="-100" dirty="0">
                <a:latin typeface="Microsoft Sans Serif"/>
                <a:cs typeface="Microsoft Sans Serif"/>
              </a:rPr>
              <a:t>mass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greater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than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85" dirty="0">
                <a:latin typeface="Microsoft Sans Serif"/>
                <a:cs typeface="Microsoft Sans Serif"/>
              </a:rPr>
              <a:t>4000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but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less </a:t>
            </a:r>
            <a:r>
              <a:rPr sz="2000" dirty="0">
                <a:latin typeface="Microsoft Sans Serif"/>
                <a:cs typeface="Microsoft Sans Serif"/>
              </a:rPr>
              <a:t>than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spc="65" dirty="0">
                <a:latin typeface="Microsoft Sans Serif"/>
                <a:cs typeface="Microsoft Sans Serif"/>
              </a:rPr>
              <a:t>6000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177905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5" h="2018029">
                <a:moveTo>
                  <a:pt x="1014095" y="0"/>
                </a:moveTo>
                <a:lnTo>
                  <a:pt x="635" y="1008888"/>
                </a:lnTo>
                <a:lnTo>
                  <a:pt x="181559" y="1189012"/>
                </a:lnTo>
                <a:lnTo>
                  <a:pt x="0" y="1370545"/>
                </a:lnTo>
                <a:lnTo>
                  <a:pt x="343408" y="1713890"/>
                </a:lnTo>
                <a:lnTo>
                  <a:pt x="525678" y="1531581"/>
                </a:lnTo>
                <a:lnTo>
                  <a:pt x="1014095" y="2017776"/>
                </a:lnTo>
                <a:lnTo>
                  <a:pt x="1014095" y="0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263630" y="6464909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29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2006" y="6387795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314472"/>
            <a:ext cx="5253990" cy="4755515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28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0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010"/>
              </a:spcBef>
              <a:buChar char="-"/>
              <a:tabLst>
                <a:tab pos="697865" algn="l"/>
              </a:tabLst>
            </a:pP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85"/>
              </a:spcBef>
              <a:buChar char="-"/>
              <a:tabLst>
                <a:tab pos="697865" algn="l"/>
              </a:tabLst>
            </a:pP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Collection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000"/>
              </a:spcBef>
              <a:buChar char="-"/>
              <a:tabLst>
                <a:tab pos="697865" algn="l"/>
              </a:tabLst>
            </a:pP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</a:tabLst>
            </a:pP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SQL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85"/>
              </a:spcBef>
              <a:buChar char="-"/>
              <a:tabLst>
                <a:tab pos="697865" algn="l"/>
              </a:tabLst>
            </a:pP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</a:tabLst>
            </a:pP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</a:t>
            </a:r>
            <a:endParaRPr sz="17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90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of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0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010"/>
              </a:spcBef>
              <a:buChar char="-"/>
              <a:tabLst>
                <a:tab pos="697865" algn="l"/>
              </a:tabLst>
            </a:pP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Analysis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screenshots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90"/>
              </a:spcBef>
              <a:buChar char="-"/>
              <a:tabLst>
                <a:tab pos="697865" algn="l"/>
              </a:tabLst>
            </a:pP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5" dirty="0"/>
              <a:t>Executive</a:t>
            </a:r>
            <a:r>
              <a:rPr spc="-60" dirty="0"/>
              <a:t> </a:t>
            </a:r>
            <a:r>
              <a:rPr spc="-180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19" h="1935480">
                <a:moveTo>
                  <a:pt x="972705" y="1321562"/>
                </a:moveTo>
                <a:lnTo>
                  <a:pt x="795185" y="1144028"/>
                </a:lnTo>
                <a:lnTo>
                  <a:pt x="972312" y="967740"/>
                </a:lnTo>
                <a:lnTo>
                  <a:pt x="0" y="0"/>
                </a:lnTo>
                <a:lnTo>
                  <a:pt x="0" y="1935480"/>
                </a:lnTo>
                <a:lnTo>
                  <a:pt x="445681" y="1491894"/>
                </a:lnTo>
                <a:lnTo>
                  <a:pt x="624027" y="1670177"/>
                </a:lnTo>
                <a:lnTo>
                  <a:pt x="972705" y="1321562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2172" y="300990"/>
            <a:ext cx="9245600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spc="-25" dirty="0"/>
              <a:t>Total</a:t>
            </a:r>
            <a:r>
              <a:rPr sz="3600" spc="-85" dirty="0"/>
              <a:t> </a:t>
            </a:r>
            <a:r>
              <a:rPr sz="3600" spc="-90" dirty="0"/>
              <a:t>Number</a:t>
            </a:r>
            <a:r>
              <a:rPr sz="3600" spc="-85" dirty="0"/>
              <a:t> </a:t>
            </a:r>
            <a:r>
              <a:rPr sz="3600" dirty="0"/>
              <a:t>of</a:t>
            </a:r>
            <a:r>
              <a:rPr sz="3600" spc="-85" dirty="0"/>
              <a:t> </a:t>
            </a:r>
            <a:r>
              <a:rPr sz="3600" spc="-165" dirty="0"/>
              <a:t>Successful</a:t>
            </a:r>
            <a:r>
              <a:rPr sz="3600" spc="-65" dirty="0"/>
              <a:t> </a:t>
            </a:r>
            <a:r>
              <a:rPr sz="3600" dirty="0"/>
              <a:t>and</a:t>
            </a:r>
            <a:r>
              <a:rPr sz="3600" spc="-85" dirty="0"/>
              <a:t> </a:t>
            </a:r>
            <a:r>
              <a:rPr sz="3600" spc="-80" dirty="0"/>
              <a:t>Failure</a:t>
            </a:r>
            <a:r>
              <a:rPr sz="3600" spc="-110" dirty="0"/>
              <a:t> </a:t>
            </a:r>
            <a:r>
              <a:rPr sz="3600" spc="-60" dirty="0"/>
              <a:t>Mission </a:t>
            </a:r>
            <a:r>
              <a:rPr sz="3600" spc="-20" dirty="0"/>
              <a:t>Outcomes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7623809" y="1770633"/>
            <a:ext cx="3835400" cy="87947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200" dirty="0">
                <a:latin typeface="Microsoft Sans Serif"/>
                <a:cs typeface="Microsoft Sans Serif"/>
              </a:rPr>
              <a:t>We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used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wildcard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like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‘%’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to</a:t>
            </a:r>
            <a:r>
              <a:rPr sz="2000" spc="50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filter</a:t>
            </a:r>
            <a:r>
              <a:rPr sz="2000" spc="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for</a:t>
            </a:r>
            <a:r>
              <a:rPr sz="2000" spc="95" dirty="0">
                <a:latin typeface="Microsoft Sans Serif"/>
                <a:cs typeface="Microsoft Sans Serif"/>
              </a:rPr>
              <a:t> </a:t>
            </a:r>
            <a:r>
              <a:rPr sz="2000" b="1" spc="-275" dirty="0">
                <a:latin typeface="Arial"/>
                <a:cs typeface="Arial"/>
              </a:rPr>
              <a:t>WHERE</a:t>
            </a:r>
            <a:r>
              <a:rPr sz="2000" b="1" dirty="0">
                <a:latin typeface="Arial"/>
                <a:cs typeface="Arial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MissionOutcome </a:t>
            </a:r>
            <a:r>
              <a:rPr sz="2000" spc="-80" dirty="0">
                <a:latin typeface="Microsoft Sans Serif"/>
                <a:cs typeface="Microsoft Sans Serif"/>
              </a:rPr>
              <a:t>was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a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success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or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a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failure.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177905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5" h="2018029">
                <a:moveTo>
                  <a:pt x="1014095" y="0"/>
                </a:moveTo>
                <a:lnTo>
                  <a:pt x="635" y="1008888"/>
                </a:lnTo>
                <a:lnTo>
                  <a:pt x="181559" y="1189012"/>
                </a:lnTo>
                <a:lnTo>
                  <a:pt x="0" y="1370545"/>
                </a:lnTo>
                <a:lnTo>
                  <a:pt x="343408" y="1713890"/>
                </a:lnTo>
                <a:lnTo>
                  <a:pt x="525678" y="1531581"/>
                </a:lnTo>
                <a:lnTo>
                  <a:pt x="1014095" y="2017776"/>
                </a:lnTo>
                <a:lnTo>
                  <a:pt x="1014095" y="0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3127" y="1456944"/>
            <a:ext cx="5109972" cy="463448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263630" y="6464909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30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654040" cy="6858000"/>
          </a:xfrm>
          <a:custGeom>
            <a:avLst/>
            <a:gdLst/>
            <a:ahLst/>
            <a:cxnLst/>
            <a:rect l="l" t="t" r="r" b="b"/>
            <a:pathLst>
              <a:path w="5654040" h="6858000">
                <a:moveTo>
                  <a:pt x="5163820" y="0"/>
                </a:moveTo>
                <a:lnTo>
                  <a:pt x="0" y="0"/>
                </a:lnTo>
                <a:lnTo>
                  <a:pt x="0" y="6857999"/>
                </a:lnTo>
                <a:lnTo>
                  <a:pt x="5654040" y="6857997"/>
                </a:lnTo>
                <a:lnTo>
                  <a:pt x="4722241" y="6857997"/>
                </a:lnTo>
                <a:lnTo>
                  <a:pt x="4704588" y="6843646"/>
                </a:lnTo>
                <a:lnTo>
                  <a:pt x="4700006" y="6838021"/>
                </a:lnTo>
                <a:lnTo>
                  <a:pt x="4697555" y="6831944"/>
                </a:lnTo>
                <a:lnTo>
                  <a:pt x="4697890" y="6825243"/>
                </a:lnTo>
                <a:lnTo>
                  <a:pt x="4701667" y="6817744"/>
                </a:lnTo>
                <a:lnTo>
                  <a:pt x="4693068" y="6793453"/>
                </a:lnTo>
                <a:lnTo>
                  <a:pt x="4691078" y="6784271"/>
                </a:lnTo>
                <a:lnTo>
                  <a:pt x="4694826" y="6777285"/>
                </a:lnTo>
                <a:lnTo>
                  <a:pt x="4703445" y="6759581"/>
                </a:lnTo>
                <a:lnTo>
                  <a:pt x="4700244" y="6742570"/>
                </a:lnTo>
                <a:lnTo>
                  <a:pt x="4696126" y="6730314"/>
                </a:lnTo>
                <a:lnTo>
                  <a:pt x="4692747" y="6719121"/>
                </a:lnTo>
                <a:lnTo>
                  <a:pt x="4691761" y="6705295"/>
                </a:lnTo>
                <a:lnTo>
                  <a:pt x="4689034" y="6686648"/>
                </a:lnTo>
                <a:lnTo>
                  <a:pt x="4687760" y="6672630"/>
                </a:lnTo>
                <a:lnTo>
                  <a:pt x="4685438" y="6658860"/>
                </a:lnTo>
                <a:lnTo>
                  <a:pt x="4679569" y="6640957"/>
                </a:lnTo>
                <a:lnTo>
                  <a:pt x="4673538" y="6609607"/>
                </a:lnTo>
                <a:lnTo>
                  <a:pt x="4672472" y="6585858"/>
                </a:lnTo>
                <a:lnTo>
                  <a:pt x="4675378" y="6541312"/>
                </a:lnTo>
                <a:lnTo>
                  <a:pt x="4672641" y="6500712"/>
                </a:lnTo>
                <a:lnTo>
                  <a:pt x="4666916" y="6456632"/>
                </a:lnTo>
                <a:lnTo>
                  <a:pt x="4653407" y="6370256"/>
                </a:lnTo>
                <a:lnTo>
                  <a:pt x="4646072" y="6331777"/>
                </a:lnTo>
                <a:lnTo>
                  <a:pt x="4637595" y="6295085"/>
                </a:lnTo>
                <a:lnTo>
                  <a:pt x="4631118" y="6259649"/>
                </a:lnTo>
                <a:lnTo>
                  <a:pt x="4629785" y="6224943"/>
                </a:lnTo>
                <a:lnTo>
                  <a:pt x="4626102" y="6089688"/>
                </a:lnTo>
                <a:lnTo>
                  <a:pt x="4620962" y="6050534"/>
                </a:lnTo>
                <a:lnTo>
                  <a:pt x="4615275" y="6018871"/>
                </a:lnTo>
                <a:lnTo>
                  <a:pt x="4614779" y="5993692"/>
                </a:lnTo>
                <a:lnTo>
                  <a:pt x="4625213" y="5973991"/>
                </a:lnTo>
                <a:lnTo>
                  <a:pt x="4622139" y="5956603"/>
                </a:lnTo>
                <a:lnTo>
                  <a:pt x="4625768" y="5950172"/>
                </a:lnTo>
                <a:lnTo>
                  <a:pt x="4630231" y="5947112"/>
                </a:lnTo>
                <a:lnTo>
                  <a:pt x="4629658" y="5939840"/>
                </a:lnTo>
                <a:lnTo>
                  <a:pt x="4610354" y="5906465"/>
                </a:lnTo>
                <a:lnTo>
                  <a:pt x="4606036" y="5862701"/>
                </a:lnTo>
                <a:lnTo>
                  <a:pt x="4605928" y="5850711"/>
                </a:lnTo>
                <a:lnTo>
                  <a:pt x="4606321" y="5845257"/>
                </a:lnTo>
                <a:lnTo>
                  <a:pt x="4607429" y="5838680"/>
                </a:lnTo>
                <a:lnTo>
                  <a:pt x="4609465" y="5823318"/>
                </a:lnTo>
                <a:lnTo>
                  <a:pt x="4608322" y="5769229"/>
                </a:lnTo>
                <a:lnTo>
                  <a:pt x="4612364" y="5744365"/>
                </a:lnTo>
                <a:lnTo>
                  <a:pt x="4618448" y="5691372"/>
                </a:lnTo>
                <a:lnTo>
                  <a:pt x="4622419" y="5667895"/>
                </a:lnTo>
                <a:lnTo>
                  <a:pt x="4620978" y="5651512"/>
                </a:lnTo>
                <a:lnTo>
                  <a:pt x="4626705" y="5633042"/>
                </a:lnTo>
                <a:lnTo>
                  <a:pt x="4634384" y="5613669"/>
                </a:lnTo>
                <a:lnTo>
                  <a:pt x="4638802" y="5594578"/>
                </a:lnTo>
                <a:lnTo>
                  <a:pt x="4634408" y="5552032"/>
                </a:lnTo>
                <a:lnTo>
                  <a:pt x="4634611" y="5527767"/>
                </a:lnTo>
                <a:lnTo>
                  <a:pt x="4636051" y="5504306"/>
                </a:lnTo>
                <a:lnTo>
                  <a:pt x="4635373" y="5464175"/>
                </a:lnTo>
                <a:lnTo>
                  <a:pt x="4630517" y="5412934"/>
                </a:lnTo>
                <a:lnTo>
                  <a:pt x="4626149" y="5358955"/>
                </a:lnTo>
                <a:lnTo>
                  <a:pt x="4619498" y="5269738"/>
                </a:lnTo>
                <a:lnTo>
                  <a:pt x="4616989" y="5242941"/>
                </a:lnTo>
                <a:lnTo>
                  <a:pt x="4614957" y="5225097"/>
                </a:lnTo>
                <a:lnTo>
                  <a:pt x="4614211" y="5214874"/>
                </a:lnTo>
                <a:lnTo>
                  <a:pt x="4615561" y="5210937"/>
                </a:lnTo>
                <a:lnTo>
                  <a:pt x="4599741" y="5178859"/>
                </a:lnTo>
                <a:lnTo>
                  <a:pt x="4599400" y="5153961"/>
                </a:lnTo>
                <a:lnTo>
                  <a:pt x="4604059" y="5132659"/>
                </a:lnTo>
                <a:lnTo>
                  <a:pt x="4603242" y="5111369"/>
                </a:lnTo>
                <a:lnTo>
                  <a:pt x="4606768" y="5074626"/>
                </a:lnTo>
                <a:lnTo>
                  <a:pt x="4609544" y="5048027"/>
                </a:lnTo>
                <a:lnTo>
                  <a:pt x="4611010" y="5027572"/>
                </a:lnTo>
                <a:lnTo>
                  <a:pt x="4610608" y="5009261"/>
                </a:lnTo>
                <a:lnTo>
                  <a:pt x="4623677" y="4989258"/>
                </a:lnTo>
                <a:lnTo>
                  <a:pt x="4640008" y="4968970"/>
                </a:lnTo>
                <a:lnTo>
                  <a:pt x="4649862" y="4947967"/>
                </a:lnTo>
                <a:lnTo>
                  <a:pt x="4643501" y="4925822"/>
                </a:lnTo>
                <a:lnTo>
                  <a:pt x="4653420" y="4922055"/>
                </a:lnTo>
                <a:lnTo>
                  <a:pt x="4651613" y="4907788"/>
                </a:lnTo>
                <a:lnTo>
                  <a:pt x="4649019" y="4890567"/>
                </a:lnTo>
                <a:lnTo>
                  <a:pt x="4656582" y="4877943"/>
                </a:lnTo>
                <a:lnTo>
                  <a:pt x="4666162" y="4871809"/>
                </a:lnTo>
                <a:lnTo>
                  <a:pt x="4669790" y="4863544"/>
                </a:lnTo>
                <a:lnTo>
                  <a:pt x="4670655" y="4854065"/>
                </a:lnTo>
                <a:lnTo>
                  <a:pt x="4671949" y="4844288"/>
                </a:lnTo>
                <a:lnTo>
                  <a:pt x="4683500" y="4824585"/>
                </a:lnTo>
                <a:lnTo>
                  <a:pt x="4691776" y="4791440"/>
                </a:lnTo>
                <a:lnTo>
                  <a:pt x="4695219" y="4756937"/>
                </a:lnTo>
                <a:lnTo>
                  <a:pt x="4692269" y="4733163"/>
                </a:lnTo>
                <a:lnTo>
                  <a:pt x="4697483" y="4698882"/>
                </a:lnTo>
                <a:lnTo>
                  <a:pt x="4702175" y="4673139"/>
                </a:lnTo>
                <a:lnTo>
                  <a:pt x="4704199" y="4650420"/>
                </a:lnTo>
                <a:lnTo>
                  <a:pt x="4701413" y="4625213"/>
                </a:lnTo>
                <a:lnTo>
                  <a:pt x="4700222" y="4600203"/>
                </a:lnTo>
                <a:lnTo>
                  <a:pt x="4702651" y="4579064"/>
                </a:lnTo>
                <a:lnTo>
                  <a:pt x="4707985" y="4559472"/>
                </a:lnTo>
                <a:lnTo>
                  <a:pt x="4715510" y="4539107"/>
                </a:lnTo>
                <a:lnTo>
                  <a:pt x="4716018" y="4488561"/>
                </a:lnTo>
                <a:lnTo>
                  <a:pt x="4716601" y="4473672"/>
                </a:lnTo>
                <a:lnTo>
                  <a:pt x="4718780" y="4453937"/>
                </a:lnTo>
                <a:lnTo>
                  <a:pt x="4721482" y="4432178"/>
                </a:lnTo>
                <a:lnTo>
                  <a:pt x="4723638" y="4411218"/>
                </a:lnTo>
                <a:lnTo>
                  <a:pt x="4714345" y="4362126"/>
                </a:lnTo>
                <a:lnTo>
                  <a:pt x="4717780" y="4313475"/>
                </a:lnTo>
                <a:lnTo>
                  <a:pt x="4723477" y="4265753"/>
                </a:lnTo>
                <a:lnTo>
                  <a:pt x="4720971" y="4219448"/>
                </a:lnTo>
                <a:lnTo>
                  <a:pt x="4722780" y="4192242"/>
                </a:lnTo>
                <a:lnTo>
                  <a:pt x="4723681" y="4174504"/>
                </a:lnTo>
                <a:lnTo>
                  <a:pt x="4727399" y="4153236"/>
                </a:lnTo>
                <a:lnTo>
                  <a:pt x="4737657" y="4115442"/>
                </a:lnTo>
                <a:lnTo>
                  <a:pt x="4758182" y="4048125"/>
                </a:lnTo>
                <a:lnTo>
                  <a:pt x="4760525" y="4011412"/>
                </a:lnTo>
                <a:lnTo>
                  <a:pt x="4768072" y="3960828"/>
                </a:lnTo>
                <a:lnTo>
                  <a:pt x="4771880" y="3911411"/>
                </a:lnTo>
                <a:lnTo>
                  <a:pt x="4763008" y="3878199"/>
                </a:lnTo>
                <a:lnTo>
                  <a:pt x="4759672" y="3847988"/>
                </a:lnTo>
                <a:lnTo>
                  <a:pt x="4759372" y="3831971"/>
                </a:lnTo>
                <a:lnTo>
                  <a:pt x="4756096" y="3814048"/>
                </a:lnTo>
                <a:lnTo>
                  <a:pt x="4743831" y="3778123"/>
                </a:lnTo>
                <a:lnTo>
                  <a:pt x="4743116" y="3761944"/>
                </a:lnTo>
                <a:lnTo>
                  <a:pt x="4738401" y="3742515"/>
                </a:lnTo>
                <a:lnTo>
                  <a:pt x="4732972" y="3723205"/>
                </a:lnTo>
                <a:lnTo>
                  <a:pt x="4730115" y="3707383"/>
                </a:lnTo>
                <a:lnTo>
                  <a:pt x="4728706" y="3693925"/>
                </a:lnTo>
                <a:lnTo>
                  <a:pt x="4728178" y="3682111"/>
                </a:lnTo>
                <a:lnTo>
                  <a:pt x="4727956" y="3664585"/>
                </a:lnTo>
                <a:lnTo>
                  <a:pt x="4722749" y="3653028"/>
                </a:lnTo>
                <a:lnTo>
                  <a:pt x="4715637" y="3641217"/>
                </a:lnTo>
                <a:lnTo>
                  <a:pt x="4715637" y="3606038"/>
                </a:lnTo>
                <a:lnTo>
                  <a:pt x="4723130" y="3597275"/>
                </a:lnTo>
                <a:lnTo>
                  <a:pt x="4720336" y="3586353"/>
                </a:lnTo>
                <a:lnTo>
                  <a:pt x="4722749" y="3569716"/>
                </a:lnTo>
                <a:lnTo>
                  <a:pt x="4718685" y="3552190"/>
                </a:lnTo>
                <a:lnTo>
                  <a:pt x="4711573" y="3542029"/>
                </a:lnTo>
                <a:lnTo>
                  <a:pt x="4702556" y="3531235"/>
                </a:lnTo>
                <a:lnTo>
                  <a:pt x="4696206" y="3496437"/>
                </a:lnTo>
                <a:lnTo>
                  <a:pt x="4702175" y="3486912"/>
                </a:lnTo>
                <a:lnTo>
                  <a:pt x="4697476" y="3476371"/>
                </a:lnTo>
                <a:lnTo>
                  <a:pt x="4696825" y="3465256"/>
                </a:lnTo>
                <a:lnTo>
                  <a:pt x="4695825" y="3424554"/>
                </a:lnTo>
                <a:lnTo>
                  <a:pt x="4694047" y="3419855"/>
                </a:lnTo>
                <a:lnTo>
                  <a:pt x="4695571" y="3415157"/>
                </a:lnTo>
                <a:lnTo>
                  <a:pt x="4692142" y="3409823"/>
                </a:lnTo>
                <a:lnTo>
                  <a:pt x="4693793" y="3407029"/>
                </a:lnTo>
                <a:lnTo>
                  <a:pt x="4681474" y="3378962"/>
                </a:lnTo>
                <a:lnTo>
                  <a:pt x="4676140" y="3362960"/>
                </a:lnTo>
                <a:lnTo>
                  <a:pt x="4660265" y="3332099"/>
                </a:lnTo>
                <a:lnTo>
                  <a:pt x="4662297" y="3325622"/>
                </a:lnTo>
                <a:lnTo>
                  <a:pt x="4646168" y="3278124"/>
                </a:lnTo>
                <a:lnTo>
                  <a:pt x="4648327" y="3277235"/>
                </a:lnTo>
                <a:lnTo>
                  <a:pt x="4654169" y="3262629"/>
                </a:lnTo>
                <a:lnTo>
                  <a:pt x="4653026" y="3258692"/>
                </a:lnTo>
                <a:lnTo>
                  <a:pt x="4650593" y="3233951"/>
                </a:lnTo>
                <a:lnTo>
                  <a:pt x="4654518" y="3222497"/>
                </a:lnTo>
                <a:lnTo>
                  <a:pt x="4654490" y="3209615"/>
                </a:lnTo>
                <a:lnTo>
                  <a:pt x="4640199" y="3180588"/>
                </a:lnTo>
                <a:lnTo>
                  <a:pt x="4644485" y="3174103"/>
                </a:lnTo>
                <a:lnTo>
                  <a:pt x="4645723" y="3167475"/>
                </a:lnTo>
                <a:lnTo>
                  <a:pt x="4644199" y="3160228"/>
                </a:lnTo>
                <a:lnTo>
                  <a:pt x="4640199" y="3151886"/>
                </a:lnTo>
                <a:lnTo>
                  <a:pt x="4640589" y="3137275"/>
                </a:lnTo>
                <a:lnTo>
                  <a:pt x="4645040" y="3126724"/>
                </a:lnTo>
                <a:lnTo>
                  <a:pt x="4647039" y="3116720"/>
                </a:lnTo>
                <a:lnTo>
                  <a:pt x="4640072" y="3103753"/>
                </a:lnTo>
                <a:lnTo>
                  <a:pt x="4645247" y="3097224"/>
                </a:lnTo>
                <a:lnTo>
                  <a:pt x="4644993" y="3082099"/>
                </a:lnTo>
                <a:lnTo>
                  <a:pt x="4645072" y="3068212"/>
                </a:lnTo>
                <a:lnTo>
                  <a:pt x="4651248" y="3065399"/>
                </a:lnTo>
                <a:lnTo>
                  <a:pt x="4648160" y="3054244"/>
                </a:lnTo>
                <a:lnTo>
                  <a:pt x="4642453" y="3042269"/>
                </a:lnTo>
                <a:lnTo>
                  <a:pt x="4636031" y="3030555"/>
                </a:lnTo>
                <a:lnTo>
                  <a:pt x="4630801" y="3020187"/>
                </a:lnTo>
                <a:lnTo>
                  <a:pt x="4627407" y="3009606"/>
                </a:lnTo>
                <a:lnTo>
                  <a:pt x="4619049" y="2997398"/>
                </a:lnTo>
                <a:lnTo>
                  <a:pt x="4619371" y="2991104"/>
                </a:lnTo>
                <a:lnTo>
                  <a:pt x="4620895" y="2987802"/>
                </a:lnTo>
                <a:lnTo>
                  <a:pt x="4624197" y="2983484"/>
                </a:lnTo>
                <a:lnTo>
                  <a:pt x="4630547" y="2977261"/>
                </a:lnTo>
                <a:lnTo>
                  <a:pt x="4625905" y="2962288"/>
                </a:lnTo>
                <a:lnTo>
                  <a:pt x="4626752" y="2949019"/>
                </a:lnTo>
                <a:lnTo>
                  <a:pt x="4629814" y="2933487"/>
                </a:lnTo>
                <a:lnTo>
                  <a:pt x="4631817" y="2911729"/>
                </a:lnTo>
                <a:lnTo>
                  <a:pt x="4630491" y="2890170"/>
                </a:lnTo>
                <a:lnTo>
                  <a:pt x="4624705" y="2825877"/>
                </a:lnTo>
                <a:lnTo>
                  <a:pt x="4624705" y="2804160"/>
                </a:lnTo>
                <a:lnTo>
                  <a:pt x="4617974" y="2790190"/>
                </a:lnTo>
                <a:lnTo>
                  <a:pt x="4613275" y="2760217"/>
                </a:lnTo>
                <a:lnTo>
                  <a:pt x="4619498" y="2751074"/>
                </a:lnTo>
                <a:lnTo>
                  <a:pt x="4615434" y="2740279"/>
                </a:lnTo>
                <a:lnTo>
                  <a:pt x="4619117" y="2726436"/>
                </a:lnTo>
                <a:lnTo>
                  <a:pt x="4615180" y="2725039"/>
                </a:lnTo>
                <a:lnTo>
                  <a:pt x="4608068" y="2715895"/>
                </a:lnTo>
                <a:lnTo>
                  <a:pt x="4621911" y="2665603"/>
                </a:lnTo>
                <a:lnTo>
                  <a:pt x="4626737" y="2635377"/>
                </a:lnTo>
                <a:lnTo>
                  <a:pt x="4626864" y="2606040"/>
                </a:lnTo>
                <a:lnTo>
                  <a:pt x="4633087" y="2596515"/>
                </a:lnTo>
                <a:lnTo>
                  <a:pt x="4634144" y="2585321"/>
                </a:lnTo>
                <a:lnTo>
                  <a:pt x="4633261" y="2573448"/>
                </a:lnTo>
                <a:lnTo>
                  <a:pt x="4632069" y="2561457"/>
                </a:lnTo>
                <a:lnTo>
                  <a:pt x="4632198" y="2549905"/>
                </a:lnTo>
                <a:lnTo>
                  <a:pt x="4648073" y="2496439"/>
                </a:lnTo>
                <a:lnTo>
                  <a:pt x="4649622" y="2487505"/>
                </a:lnTo>
                <a:lnTo>
                  <a:pt x="4656627" y="2454826"/>
                </a:lnTo>
                <a:lnTo>
                  <a:pt x="4658106" y="2445892"/>
                </a:lnTo>
                <a:lnTo>
                  <a:pt x="4657228" y="2438939"/>
                </a:lnTo>
                <a:lnTo>
                  <a:pt x="4658141" y="2416032"/>
                </a:lnTo>
                <a:lnTo>
                  <a:pt x="4657979" y="2408936"/>
                </a:lnTo>
                <a:lnTo>
                  <a:pt x="4673576" y="2395970"/>
                </a:lnTo>
                <a:lnTo>
                  <a:pt x="4677410" y="2369312"/>
                </a:lnTo>
                <a:lnTo>
                  <a:pt x="4680196" y="2344177"/>
                </a:lnTo>
                <a:lnTo>
                  <a:pt x="4692650" y="2335784"/>
                </a:lnTo>
                <a:lnTo>
                  <a:pt x="4705490" y="2312866"/>
                </a:lnTo>
                <a:lnTo>
                  <a:pt x="4717367" y="2295985"/>
                </a:lnTo>
                <a:lnTo>
                  <a:pt x="4727457" y="2280080"/>
                </a:lnTo>
                <a:lnTo>
                  <a:pt x="4734941" y="2260091"/>
                </a:lnTo>
                <a:lnTo>
                  <a:pt x="4736625" y="2238386"/>
                </a:lnTo>
                <a:lnTo>
                  <a:pt x="4736131" y="2223611"/>
                </a:lnTo>
                <a:lnTo>
                  <a:pt x="4736280" y="2210407"/>
                </a:lnTo>
                <a:lnTo>
                  <a:pt x="4739894" y="2193416"/>
                </a:lnTo>
                <a:lnTo>
                  <a:pt x="4737276" y="2169882"/>
                </a:lnTo>
                <a:lnTo>
                  <a:pt x="4733623" y="2149157"/>
                </a:lnTo>
                <a:lnTo>
                  <a:pt x="4735232" y="2129194"/>
                </a:lnTo>
                <a:lnTo>
                  <a:pt x="4748403" y="2107946"/>
                </a:lnTo>
                <a:lnTo>
                  <a:pt x="4754880" y="2024252"/>
                </a:lnTo>
                <a:lnTo>
                  <a:pt x="4793742" y="1969389"/>
                </a:lnTo>
                <a:lnTo>
                  <a:pt x="4797806" y="1961134"/>
                </a:lnTo>
                <a:lnTo>
                  <a:pt x="4808601" y="1945132"/>
                </a:lnTo>
                <a:lnTo>
                  <a:pt x="4807839" y="1942084"/>
                </a:lnTo>
                <a:lnTo>
                  <a:pt x="4802886" y="1935607"/>
                </a:lnTo>
                <a:lnTo>
                  <a:pt x="4803126" y="1930048"/>
                </a:lnTo>
                <a:lnTo>
                  <a:pt x="4805680" y="1910207"/>
                </a:lnTo>
                <a:lnTo>
                  <a:pt x="4804156" y="1909952"/>
                </a:lnTo>
                <a:lnTo>
                  <a:pt x="4804029" y="1909190"/>
                </a:lnTo>
                <a:lnTo>
                  <a:pt x="4811014" y="1899412"/>
                </a:lnTo>
                <a:lnTo>
                  <a:pt x="4813046" y="1895094"/>
                </a:lnTo>
                <a:lnTo>
                  <a:pt x="4799076" y="1892427"/>
                </a:lnTo>
                <a:lnTo>
                  <a:pt x="4796817" y="1885209"/>
                </a:lnTo>
                <a:lnTo>
                  <a:pt x="4797679" y="1876123"/>
                </a:lnTo>
                <a:lnTo>
                  <a:pt x="4797682" y="1867441"/>
                </a:lnTo>
                <a:lnTo>
                  <a:pt x="4792853" y="1861439"/>
                </a:lnTo>
                <a:lnTo>
                  <a:pt x="4799282" y="1848897"/>
                </a:lnTo>
                <a:lnTo>
                  <a:pt x="4805045" y="1835785"/>
                </a:lnTo>
                <a:lnTo>
                  <a:pt x="4806823" y="1830577"/>
                </a:lnTo>
                <a:lnTo>
                  <a:pt x="4806569" y="1830451"/>
                </a:lnTo>
                <a:lnTo>
                  <a:pt x="4806188" y="1829180"/>
                </a:lnTo>
                <a:lnTo>
                  <a:pt x="4806569" y="1827529"/>
                </a:lnTo>
                <a:lnTo>
                  <a:pt x="4807712" y="1824863"/>
                </a:lnTo>
                <a:lnTo>
                  <a:pt x="4809998" y="1821052"/>
                </a:lnTo>
                <a:lnTo>
                  <a:pt x="4812411" y="1807083"/>
                </a:lnTo>
                <a:lnTo>
                  <a:pt x="4809109" y="1805304"/>
                </a:lnTo>
                <a:lnTo>
                  <a:pt x="4809871" y="1804415"/>
                </a:lnTo>
                <a:lnTo>
                  <a:pt x="4816129" y="1800494"/>
                </a:lnTo>
                <a:lnTo>
                  <a:pt x="4819650" y="1796954"/>
                </a:lnTo>
                <a:lnTo>
                  <a:pt x="4817264" y="1792128"/>
                </a:lnTo>
                <a:lnTo>
                  <a:pt x="4805807" y="1784350"/>
                </a:lnTo>
                <a:lnTo>
                  <a:pt x="4812579" y="1774447"/>
                </a:lnTo>
                <a:lnTo>
                  <a:pt x="4812363" y="1765522"/>
                </a:lnTo>
                <a:lnTo>
                  <a:pt x="4809503" y="1755024"/>
                </a:lnTo>
                <a:lnTo>
                  <a:pt x="4808347" y="1740408"/>
                </a:lnTo>
                <a:lnTo>
                  <a:pt x="4815498" y="1734377"/>
                </a:lnTo>
                <a:lnTo>
                  <a:pt x="4818316" y="1728263"/>
                </a:lnTo>
                <a:lnTo>
                  <a:pt x="4817705" y="1722030"/>
                </a:lnTo>
                <a:lnTo>
                  <a:pt x="4814570" y="1715642"/>
                </a:lnTo>
                <a:lnTo>
                  <a:pt x="4820521" y="1699595"/>
                </a:lnTo>
                <a:lnTo>
                  <a:pt x="4822840" y="1683083"/>
                </a:lnTo>
                <a:lnTo>
                  <a:pt x="4823946" y="1665833"/>
                </a:lnTo>
                <a:lnTo>
                  <a:pt x="4826254" y="1647571"/>
                </a:lnTo>
                <a:lnTo>
                  <a:pt x="4835663" y="1630136"/>
                </a:lnTo>
                <a:lnTo>
                  <a:pt x="4836096" y="1613915"/>
                </a:lnTo>
                <a:lnTo>
                  <a:pt x="4833576" y="1597314"/>
                </a:lnTo>
                <a:lnTo>
                  <a:pt x="4834128" y="1578737"/>
                </a:lnTo>
                <a:lnTo>
                  <a:pt x="4830064" y="1545971"/>
                </a:lnTo>
                <a:lnTo>
                  <a:pt x="4830710" y="1541117"/>
                </a:lnTo>
                <a:lnTo>
                  <a:pt x="4830286" y="1532572"/>
                </a:lnTo>
                <a:lnTo>
                  <a:pt x="4829175" y="1519936"/>
                </a:lnTo>
                <a:lnTo>
                  <a:pt x="4828921" y="1519682"/>
                </a:lnTo>
                <a:lnTo>
                  <a:pt x="4832223" y="1514855"/>
                </a:lnTo>
                <a:lnTo>
                  <a:pt x="4833491" y="1503048"/>
                </a:lnTo>
                <a:lnTo>
                  <a:pt x="4833598" y="1475386"/>
                </a:lnTo>
                <a:lnTo>
                  <a:pt x="4834509" y="1463294"/>
                </a:lnTo>
                <a:lnTo>
                  <a:pt x="4837457" y="1456991"/>
                </a:lnTo>
                <a:lnTo>
                  <a:pt x="4841716" y="1446307"/>
                </a:lnTo>
                <a:lnTo>
                  <a:pt x="4845260" y="1435862"/>
                </a:lnTo>
                <a:lnTo>
                  <a:pt x="4846066" y="1430274"/>
                </a:lnTo>
                <a:lnTo>
                  <a:pt x="4845050" y="1429512"/>
                </a:lnTo>
                <a:lnTo>
                  <a:pt x="4864227" y="1403985"/>
                </a:lnTo>
                <a:lnTo>
                  <a:pt x="4871466" y="1360932"/>
                </a:lnTo>
                <a:lnTo>
                  <a:pt x="4899533" y="1302003"/>
                </a:lnTo>
                <a:lnTo>
                  <a:pt x="4903216" y="1210817"/>
                </a:lnTo>
                <a:lnTo>
                  <a:pt x="4911379" y="1201622"/>
                </a:lnTo>
                <a:lnTo>
                  <a:pt x="4915662" y="1192022"/>
                </a:lnTo>
                <a:lnTo>
                  <a:pt x="4917753" y="1178421"/>
                </a:lnTo>
                <a:lnTo>
                  <a:pt x="4919345" y="1157224"/>
                </a:lnTo>
                <a:lnTo>
                  <a:pt x="4925820" y="1129377"/>
                </a:lnTo>
                <a:lnTo>
                  <a:pt x="4927615" y="1110472"/>
                </a:lnTo>
                <a:lnTo>
                  <a:pt x="4926006" y="1091447"/>
                </a:lnTo>
                <a:lnTo>
                  <a:pt x="4922266" y="1063244"/>
                </a:lnTo>
                <a:lnTo>
                  <a:pt x="4931042" y="1022986"/>
                </a:lnTo>
                <a:lnTo>
                  <a:pt x="4941617" y="984837"/>
                </a:lnTo>
                <a:lnTo>
                  <a:pt x="4961503" y="942425"/>
                </a:lnTo>
                <a:lnTo>
                  <a:pt x="4998212" y="889380"/>
                </a:lnTo>
                <a:lnTo>
                  <a:pt x="5024501" y="816355"/>
                </a:lnTo>
                <a:lnTo>
                  <a:pt x="5031950" y="804574"/>
                </a:lnTo>
                <a:lnTo>
                  <a:pt x="5042852" y="785828"/>
                </a:lnTo>
                <a:lnTo>
                  <a:pt x="5051468" y="766439"/>
                </a:lnTo>
                <a:lnTo>
                  <a:pt x="5052060" y="752728"/>
                </a:lnTo>
                <a:lnTo>
                  <a:pt x="5067046" y="724408"/>
                </a:lnTo>
                <a:lnTo>
                  <a:pt x="5072380" y="722502"/>
                </a:lnTo>
                <a:lnTo>
                  <a:pt x="5075428" y="717550"/>
                </a:lnTo>
                <a:lnTo>
                  <a:pt x="5074666" y="697229"/>
                </a:lnTo>
                <a:lnTo>
                  <a:pt x="5074285" y="693420"/>
                </a:lnTo>
                <a:lnTo>
                  <a:pt x="5074793" y="690879"/>
                </a:lnTo>
                <a:lnTo>
                  <a:pt x="5075682" y="689228"/>
                </a:lnTo>
                <a:lnTo>
                  <a:pt x="5076190" y="689101"/>
                </a:lnTo>
                <a:lnTo>
                  <a:pt x="5076317" y="681609"/>
                </a:lnTo>
                <a:lnTo>
                  <a:pt x="5084575" y="665227"/>
                </a:lnTo>
                <a:lnTo>
                  <a:pt x="5117973" y="601345"/>
                </a:lnTo>
                <a:lnTo>
                  <a:pt x="5114815" y="590224"/>
                </a:lnTo>
                <a:lnTo>
                  <a:pt x="5111575" y="582294"/>
                </a:lnTo>
                <a:lnTo>
                  <a:pt x="5113883" y="579127"/>
                </a:lnTo>
                <a:lnTo>
                  <a:pt x="5127371" y="582295"/>
                </a:lnTo>
                <a:lnTo>
                  <a:pt x="5127752" y="577088"/>
                </a:lnTo>
                <a:lnTo>
                  <a:pt x="5130546" y="574294"/>
                </a:lnTo>
                <a:lnTo>
                  <a:pt x="5134737" y="572515"/>
                </a:lnTo>
                <a:lnTo>
                  <a:pt x="5136515" y="572135"/>
                </a:lnTo>
                <a:lnTo>
                  <a:pt x="5132324" y="536066"/>
                </a:lnTo>
                <a:lnTo>
                  <a:pt x="5134991" y="531622"/>
                </a:lnTo>
                <a:lnTo>
                  <a:pt x="5121529" y="491363"/>
                </a:lnTo>
                <a:lnTo>
                  <a:pt x="5118608" y="487299"/>
                </a:lnTo>
                <a:lnTo>
                  <a:pt x="5117846" y="481964"/>
                </a:lnTo>
                <a:lnTo>
                  <a:pt x="5121783" y="473837"/>
                </a:lnTo>
                <a:lnTo>
                  <a:pt x="5123688" y="472059"/>
                </a:lnTo>
                <a:lnTo>
                  <a:pt x="5140452" y="354583"/>
                </a:lnTo>
                <a:lnTo>
                  <a:pt x="5142041" y="297308"/>
                </a:lnTo>
                <a:lnTo>
                  <a:pt x="5143754" y="265683"/>
                </a:lnTo>
                <a:lnTo>
                  <a:pt x="5142341" y="233558"/>
                </a:lnTo>
                <a:lnTo>
                  <a:pt x="5139499" y="218614"/>
                </a:lnTo>
                <a:lnTo>
                  <a:pt x="5137038" y="207551"/>
                </a:lnTo>
                <a:lnTo>
                  <a:pt x="5136769" y="187071"/>
                </a:lnTo>
                <a:lnTo>
                  <a:pt x="5134858" y="166020"/>
                </a:lnTo>
                <a:lnTo>
                  <a:pt x="5133197" y="144684"/>
                </a:lnTo>
                <a:lnTo>
                  <a:pt x="5135036" y="130349"/>
                </a:lnTo>
                <a:lnTo>
                  <a:pt x="5143627" y="130301"/>
                </a:lnTo>
                <a:lnTo>
                  <a:pt x="5132068" y="96246"/>
                </a:lnTo>
                <a:lnTo>
                  <a:pt x="5137832" y="75406"/>
                </a:lnTo>
                <a:lnTo>
                  <a:pt x="5147859" y="53756"/>
                </a:lnTo>
                <a:lnTo>
                  <a:pt x="5149088" y="17272"/>
                </a:lnTo>
                <a:lnTo>
                  <a:pt x="5155184" y="13843"/>
                </a:lnTo>
                <a:lnTo>
                  <a:pt x="5159756" y="8381"/>
                </a:lnTo>
                <a:lnTo>
                  <a:pt x="5163312" y="1650"/>
                </a:lnTo>
                <a:lnTo>
                  <a:pt x="5163820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671322"/>
            <a:ext cx="3646804" cy="109664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95"/>
              </a:spcBef>
            </a:pPr>
            <a:r>
              <a:rPr spc="-70" dirty="0"/>
              <a:t>Boosters</a:t>
            </a:r>
            <a:r>
              <a:rPr spc="-175" dirty="0"/>
              <a:t> </a:t>
            </a:r>
            <a:r>
              <a:rPr spc="-10" dirty="0"/>
              <a:t>Carried </a:t>
            </a:r>
            <a:r>
              <a:rPr spc="-130" dirty="0"/>
              <a:t>Maximum</a:t>
            </a:r>
            <a:r>
              <a:rPr spc="-85" dirty="0"/>
              <a:t> </a:t>
            </a:r>
            <a:r>
              <a:rPr spc="-150" dirty="0"/>
              <a:t>Payload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41324" y="2187956"/>
            <a:ext cx="3221355" cy="121856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305"/>
              </a:spcBef>
              <a:buFont typeface="Arial MT"/>
              <a:buChar char="•"/>
              <a:tabLst>
                <a:tab pos="241300" algn="l"/>
              </a:tabLst>
            </a:pPr>
            <a:r>
              <a:rPr sz="1700" spc="-170" dirty="0">
                <a:latin typeface="Microsoft Sans Serif"/>
                <a:cs typeface="Microsoft Sans Serif"/>
              </a:rPr>
              <a:t>We</a:t>
            </a:r>
            <a:r>
              <a:rPr sz="1700" spc="55" dirty="0">
                <a:latin typeface="Microsoft Sans Serif"/>
                <a:cs typeface="Microsoft Sans Serif"/>
              </a:rPr>
              <a:t> </a:t>
            </a:r>
            <a:r>
              <a:rPr sz="1700" spc="-30" dirty="0">
                <a:latin typeface="Microsoft Sans Serif"/>
                <a:cs typeface="Microsoft Sans Serif"/>
              </a:rPr>
              <a:t>determined</a:t>
            </a:r>
            <a:r>
              <a:rPr sz="1700" spc="-80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the</a:t>
            </a:r>
            <a:r>
              <a:rPr sz="1700" spc="-45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booster</a:t>
            </a:r>
            <a:r>
              <a:rPr sz="1700" spc="-15" dirty="0">
                <a:latin typeface="Microsoft Sans Serif"/>
                <a:cs typeface="Microsoft Sans Serif"/>
              </a:rPr>
              <a:t> </a:t>
            </a:r>
            <a:r>
              <a:rPr sz="1700" spc="-20" dirty="0">
                <a:latin typeface="Microsoft Sans Serif"/>
                <a:cs typeface="Microsoft Sans Serif"/>
              </a:rPr>
              <a:t>that </a:t>
            </a:r>
            <a:r>
              <a:rPr sz="1700" spc="-60" dirty="0">
                <a:latin typeface="Microsoft Sans Serif"/>
                <a:cs typeface="Microsoft Sans Serif"/>
              </a:rPr>
              <a:t>have</a:t>
            </a:r>
            <a:r>
              <a:rPr sz="1700" spc="-40" dirty="0">
                <a:latin typeface="Microsoft Sans Serif"/>
                <a:cs typeface="Microsoft Sans Serif"/>
              </a:rPr>
              <a:t> </a:t>
            </a:r>
            <a:r>
              <a:rPr sz="1700" spc="-20" dirty="0">
                <a:latin typeface="Microsoft Sans Serif"/>
                <a:cs typeface="Microsoft Sans Serif"/>
              </a:rPr>
              <a:t>carried</a:t>
            </a:r>
            <a:r>
              <a:rPr sz="1700" spc="-35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the</a:t>
            </a:r>
            <a:r>
              <a:rPr sz="1700" spc="-35" dirty="0">
                <a:latin typeface="Microsoft Sans Serif"/>
                <a:cs typeface="Microsoft Sans Serif"/>
              </a:rPr>
              <a:t> </a:t>
            </a:r>
            <a:r>
              <a:rPr sz="1700" spc="-10" dirty="0">
                <a:latin typeface="Microsoft Sans Serif"/>
                <a:cs typeface="Microsoft Sans Serif"/>
              </a:rPr>
              <a:t>maximum </a:t>
            </a:r>
            <a:r>
              <a:rPr sz="1700" spc="-25" dirty="0">
                <a:latin typeface="Microsoft Sans Serif"/>
                <a:cs typeface="Microsoft Sans Serif"/>
              </a:rPr>
              <a:t>payload</a:t>
            </a:r>
            <a:r>
              <a:rPr sz="1700" spc="-45" dirty="0">
                <a:latin typeface="Microsoft Sans Serif"/>
                <a:cs typeface="Microsoft Sans Serif"/>
              </a:rPr>
              <a:t> </a:t>
            </a:r>
            <a:r>
              <a:rPr sz="1700" spc="-10" dirty="0">
                <a:latin typeface="Microsoft Sans Serif"/>
                <a:cs typeface="Microsoft Sans Serif"/>
              </a:rPr>
              <a:t>using</a:t>
            </a:r>
            <a:r>
              <a:rPr sz="1700" spc="-35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a</a:t>
            </a:r>
            <a:r>
              <a:rPr sz="1700" spc="-45" dirty="0">
                <a:latin typeface="Microsoft Sans Serif"/>
                <a:cs typeface="Microsoft Sans Serif"/>
              </a:rPr>
              <a:t> </a:t>
            </a:r>
            <a:r>
              <a:rPr sz="1700" spc="-30" dirty="0">
                <a:latin typeface="Microsoft Sans Serif"/>
                <a:cs typeface="Microsoft Sans Serif"/>
              </a:rPr>
              <a:t>subquery</a:t>
            </a:r>
            <a:r>
              <a:rPr sz="1700" spc="-40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in</a:t>
            </a:r>
            <a:r>
              <a:rPr sz="1700" spc="-45" dirty="0">
                <a:latin typeface="Microsoft Sans Serif"/>
                <a:cs typeface="Microsoft Sans Serif"/>
              </a:rPr>
              <a:t> </a:t>
            </a:r>
            <a:r>
              <a:rPr sz="1700" spc="-25" dirty="0">
                <a:latin typeface="Microsoft Sans Serif"/>
                <a:cs typeface="Microsoft Sans Serif"/>
              </a:rPr>
              <a:t>the </a:t>
            </a:r>
            <a:r>
              <a:rPr sz="1700" b="1" spc="-235" dirty="0">
                <a:latin typeface="Arial"/>
                <a:cs typeface="Arial"/>
              </a:rPr>
              <a:t>WHERE</a:t>
            </a:r>
            <a:r>
              <a:rPr sz="1700" b="1" spc="-10" dirty="0">
                <a:latin typeface="Arial"/>
                <a:cs typeface="Arial"/>
              </a:rPr>
              <a:t> </a:t>
            </a:r>
            <a:r>
              <a:rPr sz="1700" spc="-65" dirty="0">
                <a:latin typeface="Microsoft Sans Serif"/>
                <a:cs typeface="Microsoft Sans Serif"/>
              </a:rPr>
              <a:t>clause</a:t>
            </a:r>
            <a:r>
              <a:rPr sz="1700" spc="-50" dirty="0">
                <a:latin typeface="Microsoft Sans Serif"/>
                <a:cs typeface="Microsoft Sans Serif"/>
              </a:rPr>
              <a:t> </a:t>
            </a:r>
            <a:r>
              <a:rPr sz="1700" spc="-10" dirty="0">
                <a:latin typeface="Microsoft Sans Serif"/>
                <a:cs typeface="Microsoft Sans Serif"/>
              </a:rPr>
              <a:t>and</a:t>
            </a:r>
            <a:r>
              <a:rPr sz="1700" spc="-15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the</a:t>
            </a:r>
            <a:r>
              <a:rPr sz="1700" spc="-5" dirty="0">
                <a:latin typeface="Microsoft Sans Serif"/>
                <a:cs typeface="Microsoft Sans Serif"/>
              </a:rPr>
              <a:t> </a:t>
            </a:r>
            <a:r>
              <a:rPr sz="1700" b="1" spc="-20" dirty="0">
                <a:latin typeface="Arial"/>
                <a:cs typeface="Arial"/>
              </a:rPr>
              <a:t>MAX() </a:t>
            </a:r>
            <a:r>
              <a:rPr sz="1700" spc="-10" dirty="0">
                <a:latin typeface="Microsoft Sans Serif"/>
                <a:cs typeface="Microsoft Sans Serif"/>
              </a:rPr>
              <a:t>function.</a:t>
            </a:r>
            <a:endParaRPr sz="17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5252" y="963167"/>
            <a:ext cx="6155436" cy="49545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121643" y="6475196"/>
            <a:ext cx="15367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25" dirty="0">
                <a:solidFill>
                  <a:srgbClr val="7E7E7E"/>
                </a:solidFill>
                <a:latin typeface="Calibri"/>
                <a:cs typeface="Calibri"/>
              </a:rPr>
              <a:t>31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32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842261"/>
            <a:ext cx="911161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combinations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b="1" spc="-300" dirty="0">
                <a:solidFill>
                  <a:srgbClr val="292929"/>
                </a:solidFill>
                <a:latin typeface="Arial"/>
                <a:cs typeface="Arial"/>
              </a:rPr>
              <a:t>WHERE</a:t>
            </a:r>
            <a:r>
              <a:rPr sz="2200" b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clause,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b="1" spc="-235" dirty="0">
                <a:solidFill>
                  <a:srgbClr val="292929"/>
                </a:solidFill>
                <a:latin typeface="Arial"/>
                <a:cs typeface="Arial"/>
              </a:rPr>
              <a:t>LIKE</a:t>
            </a:r>
            <a:r>
              <a:rPr sz="2200" spc="-235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b="1" spc="-15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b="1" spc="-300" dirty="0">
                <a:solidFill>
                  <a:srgbClr val="292929"/>
                </a:solidFill>
                <a:latin typeface="Arial"/>
                <a:cs typeface="Arial"/>
              </a:rPr>
              <a:t>BETWEEN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ship,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44684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65" dirty="0"/>
              <a:t>2015</a:t>
            </a:r>
            <a:r>
              <a:rPr spc="25" dirty="0"/>
              <a:t> </a:t>
            </a:r>
            <a:r>
              <a:rPr spc="-130" dirty="0"/>
              <a:t>Launch</a:t>
            </a:r>
            <a:r>
              <a:rPr spc="20" dirty="0"/>
              <a:t> </a:t>
            </a:r>
            <a:r>
              <a:rPr spc="-160" dirty="0"/>
              <a:t>Records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3872" y="3075432"/>
            <a:ext cx="7239000" cy="258165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19" h="1935480">
                <a:moveTo>
                  <a:pt x="972705" y="1321562"/>
                </a:moveTo>
                <a:lnTo>
                  <a:pt x="795185" y="1144028"/>
                </a:lnTo>
                <a:lnTo>
                  <a:pt x="972312" y="967740"/>
                </a:lnTo>
                <a:lnTo>
                  <a:pt x="0" y="0"/>
                </a:lnTo>
                <a:lnTo>
                  <a:pt x="0" y="1935480"/>
                </a:lnTo>
                <a:lnTo>
                  <a:pt x="445681" y="1491894"/>
                </a:lnTo>
                <a:lnTo>
                  <a:pt x="624027" y="1670177"/>
                </a:lnTo>
                <a:lnTo>
                  <a:pt x="972705" y="1321562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2172" y="300990"/>
            <a:ext cx="10093960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spc="-195" dirty="0"/>
              <a:t>Rank</a:t>
            </a:r>
            <a:r>
              <a:rPr sz="3600" spc="-50" dirty="0"/>
              <a:t> </a:t>
            </a:r>
            <a:r>
              <a:rPr sz="3600" spc="-30" dirty="0"/>
              <a:t>Landing</a:t>
            </a:r>
            <a:r>
              <a:rPr sz="3600" spc="-65" dirty="0"/>
              <a:t> </a:t>
            </a:r>
            <a:r>
              <a:rPr sz="3600" spc="-114" dirty="0"/>
              <a:t>Outcomes</a:t>
            </a:r>
            <a:r>
              <a:rPr sz="3600" spc="-50" dirty="0"/>
              <a:t> </a:t>
            </a:r>
            <a:r>
              <a:rPr sz="3600" spc="-80" dirty="0"/>
              <a:t>Between</a:t>
            </a:r>
            <a:r>
              <a:rPr sz="3600" spc="-45" dirty="0"/>
              <a:t> </a:t>
            </a:r>
            <a:r>
              <a:rPr sz="3600" spc="114" dirty="0"/>
              <a:t>2010-</a:t>
            </a:r>
            <a:r>
              <a:rPr sz="3600" spc="95" dirty="0"/>
              <a:t>06-</a:t>
            </a:r>
            <a:r>
              <a:rPr sz="3600" spc="160" dirty="0"/>
              <a:t>04</a:t>
            </a:r>
            <a:r>
              <a:rPr sz="3600" spc="-55" dirty="0"/>
              <a:t> </a:t>
            </a:r>
            <a:r>
              <a:rPr sz="3600" spc="-25" dirty="0"/>
              <a:t>and </a:t>
            </a:r>
            <a:r>
              <a:rPr sz="3600" spc="120" dirty="0"/>
              <a:t>2017-</a:t>
            </a:r>
            <a:r>
              <a:rPr sz="3600" spc="95" dirty="0"/>
              <a:t>03-</a:t>
            </a:r>
            <a:r>
              <a:rPr sz="3600" spc="130" dirty="0"/>
              <a:t>20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7623809" y="1770633"/>
            <a:ext cx="3834765" cy="325183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marR="167640" indent="-228600">
              <a:lnSpc>
                <a:spcPct val="90000"/>
              </a:lnSpc>
              <a:spcBef>
                <a:spcPts val="34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200" dirty="0">
                <a:latin typeface="Microsoft Sans Serif"/>
                <a:cs typeface="Microsoft Sans Serif"/>
              </a:rPr>
              <a:t>We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selected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Landing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outcomes </a:t>
            </a:r>
            <a:r>
              <a:rPr sz="2000" dirty="0">
                <a:latin typeface="Microsoft Sans Serif"/>
                <a:cs typeface="Microsoft Sans Serif"/>
              </a:rPr>
              <a:t>and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b="1" spc="-235" dirty="0">
                <a:latin typeface="Arial"/>
                <a:cs typeface="Arial"/>
              </a:rPr>
              <a:t>COUNT</a:t>
            </a:r>
            <a:r>
              <a:rPr sz="2000" b="1" dirty="0">
                <a:latin typeface="Arial"/>
                <a:cs typeface="Arial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of </a:t>
            </a:r>
            <a:r>
              <a:rPr sz="2000" spc="-10" dirty="0">
                <a:latin typeface="Microsoft Sans Serif"/>
                <a:cs typeface="Microsoft Sans Serif"/>
              </a:rPr>
              <a:t>landing </a:t>
            </a:r>
            <a:r>
              <a:rPr sz="2000" spc="-45" dirty="0">
                <a:latin typeface="Microsoft Sans Serif"/>
                <a:cs typeface="Microsoft Sans Serif"/>
              </a:rPr>
              <a:t>outcomes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from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data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and </a:t>
            </a:r>
            <a:r>
              <a:rPr sz="2000" spc="-30" dirty="0">
                <a:latin typeface="Microsoft Sans Serif"/>
                <a:cs typeface="Microsoft Sans Serif"/>
              </a:rPr>
              <a:t>used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b="1" spc="-275" dirty="0">
                <a:latin typeface="Arial"/>
                <a:cs typeface="Arial"/>
              </a:rPr>
              <a:t>WHERE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clause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to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filter </a:t>
            </a:r>
            <a:r>
              <a:rPr sz="2000" dirty="0">
                <a:latin typeface="Microsoft Sans Serif"/>
                <a:cs typeface="Microsoft Sans Serif"/>
              </a:rPr>
              <a:t>for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landing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outcomes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b="1" spc="-275" dirty="0">
                <a:latin typeface="Arial"/>
                <a:cs typeface="Arial"/>
              </a:rPr>
              <a:t>BETWEEN </a:t>
            </a:r>
            <a:r>
              <a:rPr sz="2000" spc="70" dirty="0">
                <a:latin typeface="Microsoft Sans Serif"/>
                <a:cs typeface="Microsoft Sans Serif"/>
              </a:rPr>
              <a:t>2010-</a:t>
            </a:r>
            <a:r>
              <a:rPr sz="2000" spc="55" dirty="0">
                <a:latin typeface="Microsoft Sans Serif"/>
                <a:cs typeface="Microsoft Sans Serif"/>
              </a:rPr>
              <a:t>06-</a:t>
            </a:r>
            <a:r>
              <a:rPr sz="2000" spc="85" dirty="0">
                <a:latin typeface="Microsoft Sans Serif"/>
                <a:cs typeface="Microsoft Sans Serif"/>
              </a:rPr>
              <a:t>04</a:t>
            </a:r>
            <a:r>
              <a:rPr sz="2000" spc="114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to</a:t>
            </a:r>
            <a:r>
              <a:rPr sz="2000" spc="130" dirty="0">
                <a:latin typeface="Microsoft Sans Serif"/>
                <a:cs typeface="Microsoft Sans Serif"/>
              </a:rPr>
              <a:t> </a:t>
            </a:r>
            <a:r>
              <a:rPr sz="2000" spc="70" dirty="0">
                <a:latin typeface="Microsoft Sans Serif"/>
                <a:cs typeface="Microsoft Sans Serif"/>
              </a:rPr>
              <a:t>2010-</a:t>
            </a:r>
            <a:r>
              <a:rPr sz="2000" spc="55" dirty="0">
                <a:latin typeface="Microsoft Sans Serif"/>
                <a:cs typeface="Microsoft Sans Serif"/>
              </a:rPr>
              <a:t>03-</a:t>
            </a:r>
            <a:r>
              <a:rPr sz="2000" spc="-25" dirty="0">
                <a:latin typeface="Microsoft Sans Serif"/>
                <a:cs typeface="Microsoft Sans Serif"/>
              </a:rPr>
              <a:t>20.</a:t>
            </a:r>
            <a:endParaRPr sz="20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90000"/>
              </a:lnSpc>
              <a:spcBef>
                <a:spcPts val="139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200" dirty="0">
                <a:latin typeface="Microsoft Sans Serif"/>
                <a:cs typeface="Microsoft Sans Serif"/>
              </a:rPr>
              <a:t>We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applied</a:t>
            </a:r>
            <a:r>
              <a:rPr sz="2000" spc="-10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b="1" spc="-260" dirty="0">
                <a:latin typeface="Arial"/>
                <a:cs typeface="Arial"/>
              </a:rPr>
              <a:t>GROUP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spc="-245" dirty="0">
                <a:latin typeface="Arial"/>
                <a:cs typeface="Arial"/>
              </a:rPr>
              <a:t>BY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clause </a:t>
            </a:r>
            <a:r>
              <a:rPr sz="2000" dirty="0">
                <a:latin typeface="Microsoft Sans Serif"/>
                <a:cs typeface="Microsoft Sans Serif"/>
              </a:rPr>
              <a:t>to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group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landing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outcomes </a:t>
            </a:r>
            <a:r>
              <a:rPr sz="2000" dirty="0">
                <a:latin typeface="Microsoft Sans Serif"/>
                <a:cs typeface="Microsoft Sans Serif"/>
              </a:rPr>
              <a:t>and</a:t>
            </a:r>
            <a:r>
              <a:rPr sz="2000" spc="-10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b="1" spc="-245" dirty="0">
                <a:latin typeface="Arial"/>
                <a:cs typeface="Arial"/>
              </a:rPr>
              <a:t>ORDER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spc="-245" dirty="0">
                <a:latin typeface="Arial"/>
                <a:cs typeface="Arial"/>
              </a:rPr>
              <a:t>BY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clause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to </a:t>
            </a:r>
            <a:r>
              <a:rPr sz="2000" dirty="0">
                <a:latin typeface="Microsoft Sans Serif"/>
                <a:cs typeface="Microsoft Sans Serif"/>
              </a:rPr>
              <a:t>order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grouped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landing </a:t>
            </a:r>
            <a:r>
              <a:rPr sz="2000" spc="-25" dirty="0">
                <a:latin typeface="Microsoft Sans Serif"/>
                <a:cs typeface="Microsoft Sans Serif"/>
              </a:rPr>
              <a:t>outcome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in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descending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order.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89030" y="6426809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33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177905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5" h="2018029">
                <a:moveTo>
                  <a:pt x="1014095" y="0"/>
                </a:moveTo>
                <a:lnTo>
                  <a:pt x="635" y="1008888"/>
                </a:lnTo>
                <a:lnTo>
                  <a:pt x="181559" y="1189012"/>
                </a:lnTo>
                <a:lnTo>
                  <a:pt x="0" y="1370545"/>
                </a:lnTo>
                <a:lnTo>
                  <a:pt x="343408" y="1713890"/>
                </a:lnTo>
                <a:lnTo>
                  <a:pt x="525678" y="1531581"/>
                </a:lnTo>
                <a:lnTo>
                  <a:pt x="1014095" y="2017776"/>
                </a:lnTo>
                <a:lnTo>
                  <a:pt x="1014095" y="0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5716" y="1589532"/>
            <a:ext cx="6124956" cy="429615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20" y="1309116"/>
            <a:ext cx="10515600" cy="47167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15581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All</a:t>
            </a:r>
            <a:r>
              <a:rPr spc="-125" dirty="0"/>
              <a:t> </a:t>
            </a:r>
            <a:r>
              <a:rPr spc="-85" dirty="0"/>
              <a:t>launch</a:t>
            </a:r>
            <a:r>
              <a:rPr spc="-110" dirty="0"/>
              <a:t> </a:t>
            </a:r>
            <a:r>
              <a:rPr spc="-20" dirty="0"/>
              <a:t>sites</a:t>
            </a:r>
            <a:r>
              <a:rPr spc="-105" dirty="0"/>
              <a:t> </a:t>
            </a:r>
            <a:r>
              <a:rPr dirty="0"/>
              <a:t>global</a:t>
            </a:r>
            <a:r>
              <a:rPr spc="-120" dirty="0"/>
              <a:t> </a:t>
            </a:r>
            <a:r>
              <a:rPr spc="-65" dirty="0"/>
              <a:t>map</a:t>
            </a:r>
            <a:r>
              <a:rPr spc="-120" dirty="0"/>
              <a:t> </a:t>
            </a:r>
            <a:r>
              <a:rPr spc="-90" dirty="0"/>
              <a:t>markers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35</a:t>
            </a:fld>
            <a:endParaRPr spc="4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20" y="1252727"/>
            <a:ext cx="10687812" cy="47731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934466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Markers</a:t>
            </a:r>
            <a:r>
              <a:rPr spc="-105" dirty="0"/>
              <a:t> </a:t>
            </a:r>
            <a:r>
              <a:rPr spc="-30" dirty="0"/>
              <a:t>showing</a:t>
            </a:r>
            <a:r>
              <a:rPr spc="-110" dirty="0"/>
              <a:t> </a:t>
            </a:r>
            <a:r>
              <a:rPr spc="-85" dirty="0"/>
              <a:t>launch</a:t>
            </a:r>
            <a:r>
              <a:rPr spc="-110" dirty="0"/>
              <a:t> </a:t>
            </a:r>
            <a:r>
              <a:rPr spc="-25" dirty="0"/>
              <a:t>sites</a:t>
            </a:r>
            <a:r>
              <a:rPr spc="-114" dirty="0"/>
              <a:t> </a:t>
            </a:r>
            <a:r>
              <a:rPr dirty="0"/>
              <a:t>with</a:t>
            </a:r>
            <a:r>
              <a:rPr spc="-114" dirty="0"/>
              <a:t> </a:t>
            </a:r>
            <a:r>
              <a:rPr dirty="0"/>
              <a:t>color</a:t>
            </a:r>
            <a:r>
              <a:rPr spc="-120" dirty="0"/>
              <a:t> </a:t>
            </a:r>
            <a:r>
              <a:rPr spc="-45" dirty="0"/>
              <a:t>labels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36</a:t>
            </a:fld>
            <a:endParaRPr spc="4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362455"/>
            <a:ext cx="10031201" cy="506425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Launch</a:t>
            </a:r>
            <a:r>
              <a:rPr spc="-85" dirty="0"/>
              <a:t> </a:t>
            </a:r>
            <a:r>
              <a:rPr spc="-50" dirty="0"/>
              <a:t>Site</a:t>
            </a:r>
            <a:r>
              <a:rPr spc="-90" dirty="0"/>
              <a:t> </a:t>
            </a:r>
            <a:r>
              <a:rPr spc="-60" dirty="0"/>
              <a:t>distance</a:t>
            </a:r>
            <a:r>
              <a:rPr spc="-65" dirty="0"/>
              <a:t> </a:t>
            </a:r>
            <a:r>
              <a:rPr spc="60" dirty="0"/>
              <a:t>to</a:t>
            </a:r>
            <a:r>
              <a:rPr spc="-95" dirty="0"/>
              <a:t> landmarks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37</a:t>
            </a:fld>
            <a:endParaRPr spc="4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1331" y="1453896"/>
            <a:ext cx="10689336" cy="477316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109706" y="6281724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39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80" dirty="0"/>
              <a:t>Pie</a:t>
            </a:r>
            <a:r>
              <a:rPr sz="2500" spc="-90" dirty="0"/>
              <a:t> </a:t>
            </a:r>
            <a:r>
              <a:rPr sz="2500" spc="-10" dirty="0"/>
              <a:t>chart</a:t>
            </a:r>
            <a:r>
              <a:rPr sz="2500" spc="-65" dirty="0"/>
              <a:t> </a:t>
            </a:r>
            <a:r>
              <a:rPr sz="2500" spc="-25" dirty="0"/>
              <a:t>showing</a:t>
            </a:r>
            <a:r>
              <a:rPr sz="2500" spc="-60" dirty="0"/>
              <a:t> </a:t>
            </a:r>
            <a:r>
              <a:rPr sz="2500" dirty="0"/>
              <a:t>the</a:t>
            </a:r>
            <a:r>
              <a:rPr sz="2500" spc="-70" dirty="0"/>
              <a:t> </a:t>
            </a:r>
            <a:r>
              <a:rPr sz="2500" spc="-125" dirty="0"/>
              <a:t>success</a:t>
            </a:r>
            <a:r>
              <a:rPr sz="2500" spc="-40" dirty="0"/>
              <a:t> </a:t>
            </a:r>
            <a:r>
              <a:rPr sz="2500" spc="-55" dirty="0"/>
              <a:t>percentage </a:t>
            </a:r>
            <a:r>
              <a:rPr sz="2500" spc="-70" dirty="0"/>
              <a:t>achieved</a:t>
            </a:r>
            <a:r>
              <a:rPr sz="2500" spc="-60" dirty="0"/>
              <a:t> </a:t>
            </a:r>
            <a:r>
              <a:rPr sz="2500" dirty="0"/>
              <a:t>by</a:t>
            </a:r>
            <a:r>
              <a:rPr sz="2500" spc="-75" dirty="0"/>
              <a:t> </a:t>
            </a:r>
            <a:r>
              <a:rPr sz="2500" spc="-95" dirty="0"/>
              <a:t>each</a:t>
            </a:r>
            <a:r>
              <a:rPr sz="2500" spc="-70" dirty="0"/>
              <a:t> </a:t>
            </a:r>
            <a:r>
              <a:rPr sz="2500" spc="-55" dirty="0"/>
              <a:t>launch</a:t>
            </a:r>
            <a:r>
              <a:rPr sz="2500" spc="-70" dirty="0"/>
              <a:t> </a:t>
            </a:r>
            <a:r>
              <a:rPr sz="2500" spc="-20" dirty="0"/>
              <a:t>site</a:t>
            </a:r>
            <a:endParaRPr sz="2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Introduction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6881" y="1325181"/>
            <a:ext cx="10473055" cy="5024755"/>
          </a:xfrm>
          <a:prstGeom prst="rect">
            <a:avLst/>
          </a:prstGeom>
        </p:spPr>
        <p:txBody>
          <a:bodyPr vert="horz" wrap="square" lIns="0" tIns="2006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8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background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context</a:t>
            </a:r>
            <a:endParaRPr sz="2200">
              <a:latin typeface="Microsoft Sans Serif"/>
              <a:cs typeface="Microsoft Sans Serif"/>
            </a:endParaRPr>
          </a:p>
          <a:p>
            <a:pPr marL="469900" marR="868680" algn="just">
              <a:lnSpc>
                <a:spcPct val="90000"/>
              </a:lnSpc>
              <a:spcBef>
                <a:spcPts val="1430"/>
              </a:spcBef>
            </a:pP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advertises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website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62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dollars;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18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providers</a:t>
            </a:r>
            <a:r>
              <a:rPr sz="1800" spc="1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upward</a:t>
            </a:r>
            <a:r>
              <a:rPr sz="18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165</a:t>
            </a:r>
            <a:r>
              <a:rPr sz="1800" spc="1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180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</a:t>
            </a:r>
            <a:r>
              <a:rPr sz="18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each,</a:t>
            </a:r>
            <a:r>
              <a:rPr sz="180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much</a:t>
            </a:r>
            <a:r>
              <a:rPr sz="1800" spc="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1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savings</a:t>
            </a:r>
            <a:r>
              <a:rPr sz="1800" spc="1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1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because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stage.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Therefore,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land,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determine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information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alternate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company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wants</a:t>
            </a:r>
            <a:r>
              <a:rPr sz="180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bid</a:t>
            </a:r>
            <a:r>
              <a:rPr sz="180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</a:t>
            </a:r>
            <a:r>
              <a:rPr sz="180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80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</a:t>
            </a:r>
            <a:r>
              <a:rPr sz="18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goal</a:t>
            </a:r>
            <a:r>
              <a:rPr sz="1800" spc="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1800" spc="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180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pipeline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 predict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first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will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successfully.</a:t>
            </a: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11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want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</a:t>
            </a:r>
            <a:endParaRPr sz="2200">
              <a:latin typeface="Microsoft Sans Serif"/>
              <a:cs typeface="Microsoft Sans Serif"/>
            </a:endParaRPr>
          </a:p>
          <a:p>
            <a:pPr marL="697230" lvl="1" indent="-227329" algn="just">
              <a:lnSpc>
                <a:spcPct val="100000"/>
              </a:lnSpc>
              <a:spcBef>
                <a:spcPts val="1200"/>
              </a:spcBef>
              <a:buChar char="-"/>
              <a:tabLst>
                <a:tab pos="697230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factors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determine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successfully?</a:t>
            </a:r>
            <a:endParaRPr sz="1800">
              <a:latin typeface="Microsoft Sans Serif"/>
              <a:cs typeface="Microsoft Sans Serif"/>
            </a:endParaRPr>
          </a:p>
          <a:p>
            <a:pPr marL="698500" marR="1179195" lvl="1" indent="-228600">
              <a:lnSpc>
                <a:spcPts val="1939"/>
              </a:lnSpc>
              <a:spcBef>
                <a:spcPts val="1440"/>
              </a:spcBef>
              <a:buChar char="-"/>
              <a:tabLst>
                <a:tab pos="698500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interaction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amongst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features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determine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endParaRPr sz="1800">
              <a:latin typeface="Microsoft Sans Serif"/>
              <a:cs typeface="Microsoft Sans Serif"/>
            </a:endParaRPr>
          </a:p>
          <a:p>
            <a:pPr marL="696595" lvl="1" indent="-226695" algn="just">
              <a:lnSpc>
                <a:spcPct val="100000"/>
              </a:lnSpc>
              <a:spcBef>
                <a:spcPts val="1150"/>
              </a:spcBef>
              <a:buChar char="-"/>
              <a:tabLst>
                <a:tab pos="696595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operating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needs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ensure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program.</a:t>
            </a: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endParaRPr sz="180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4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5027" y="1553528"/>
            <a:ext cx="7418264" cy="40289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4193" rIns="0" bIns="0" rtlCol="0">
            <a:spAutoFit/>
          </a:bodyPr>
          <a:lstStyle/>
          <a:p>
            <a:pPr marL="346075">
              <a:lnSpc>
                <a:spcPct val="100000"/>
              </a:lnSpc>
              <a:spcBef>
                <a:spcPts val="95"/>
              </a:spcBef>
            </a:pPr>
            <a:r>
              <a:rPr sz="2500" spc="-80" dirty="0"/>
              <a:t>Pie</a:t>
            </a:r>
            <a:r>
              <a:rPr sz="2500" spc="-60" dirty="0"/>
              <a:t> </a:t>
            </a:r>
            <a:r>
              <a:rPr sz="2500" spc="-20" dirty="0"/>
              <a:t>chart</a:t>
            </a:r>
            <a:r>
              <a:rPr sz="2500" spc="-40" dirty="0"/>
              <a:t> </a:t>
            </a:r>
            <a:r>
              <a:rPr sz="2500" spc="-20" dirty="0"/>
              <a:t>showing</a:t>
            </a:r>
            <a:r>
              <a:rPr sz="2500" spc="-45" dirty="0"/>
              <a:t> </a:t>
            </a:r>
            <a:r>
              <a:rPr sz="2500" dirty="0"/>
              <a:t>the</a:t>
            </a:r>
            <a:r>
              <a:rPr sz="2500" spc="-50" dirty="0"/>
              <a:t> </a:t>
            </a:r>
            <a:r>
              <a:rPr sz="2500" spc="-95" dirty="0"/>
              <a:t>Launch</a:t>
            </a:r>
            <a:r>
              <a:rPr sz="2500" spc="-55" dirty="0"/>
              <a:t> </a:t>
            </a:r>
            <a:r>
              <a:rPr sz="2500" dirty="0"/>
              <a:t>site</a:t>
            </a:r>
            <a:r>
              <a:rPr sz="2500" spc="-50" dirty="0"/>
              <a:t> </a:t>
            </a:r>
            <a:r>
              <a:rPr sz="2500" dirty="0"/>
              <a:t>with</a:t>
            </a:r>
            <a:r>
              <a:rPr sz="2500" spc="-50" dirty="0"/>
              <a:t> </a:t>
            </a:r>
            <a:r>
              <a:rPr sz="2500" dirty="0"/>
              <a:t>the</a:t>
            </a:r>
            <a:r>
              <a:rPr sz="2500" spc="-50" dirty="0"/>
              <a:t> </a:t>
            </a:r>
            <a:r>
              <a:rPr sz="2500" spc="-20" dirty="0"/>
              <a:t>highest</a:t>
            </a:r>
            <a:r>
              <a:rPr sz="2500" spc="-50" dirty="0"/>
              <a:t> </a:t>
            </a:r>
            <a:r>
              <a:rPr sz="2500" spc="-55" dirty="0"/>
              <a:t>launch</a:t>
            </a:r>
            <a:r>
              <a:rPr sz="2500" spc="-50" dirty="0"/>
              <a:t> </a:t>
            </a:r>
            <a:r>
              <a:rPr sz="2500" spc="-130" dirty="0"/>
              <a:t>success</a:t>
            </a:r>
            <a:r>
              <a:rPr sz="2500" spc="-30" dirty="0"/>
              <a:t> </a:t>
            </a:r>
            <a:r>
              <a:rPr sz="2500" spc="-10" dirty="0"/>
              <a:t>ratio</a:t>
            </a:r>
            <a:endParaRPr sz="2500"/>
          </a:p>
        </p:txBody>
      </p:sp>
      <p:sp>
        <p:nvSpPr>
          <p:cNvPr id="4" name="object 4"/>
          <p:cNvSpPr txBox="1"/>
          <p:nvPr/>
        </p:nvSpPr>
        <p:spPr>
          <a:xfrm>
            <a:off x="11068811" y="6464909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40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423417"/>
            <a:ext cx="9409430" cy="7493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>
              <a:lnSpc>
                <a:spcPts val="2700"/>
              </a:lnSpc>
              <a:spcBef>
                <a:spcPts val="434"/>
              </a:spcBef>
            </a:pPr>
            <a:r>
              <a:rPr sz="2500" spc="-65" dirty="0"/>
              <a:t>Scatter</a:t>
            </a:r>
            <a:r>
              <a:rPr sz="2500" dirty="0"/>
              <a:t> plot</a:t>
            </a:r>
            <a:r>
              <a:rPr sz="2500" spc="-10" dirty="0"/>
              <a:t> </a:t>
            </a:r>
            <a:r>
              <a:rPr sz="2500" dirty="0"/>
              <a:t>of</a:t>
            </a:r>
            <a:r>
              <a:rPr sz="2500" spc="-35" dirty="0"/>
              <a:t> </a:t>
            </a:r>
            <a:r>
              <a:rPr sz="2500" spc="-80" dirty="0"/>
              <a:t>Payload</a:t>
            </a:r>
            <a:r>
              <a:rPr sz="2500" dirty="0"/>
              <a:t> vs</a:t>
            </a:r>
            <a:r>
              <a:rPr sz="2500" spc="-25" dirty="0"/>
              <a:t> </a:t>
            </a:r>
            <a:r>
              <a:rPr sz="2500" spc="-85" dirty="0"/>
              <a:t>Launch</a:t>
            </a:r>
            <a:r>
              <a:rPr sz="2500" spc="-20" dirty="0"/>
              <a:t> </a:t>
            </a:r>
            <a:r>
              <a:rPr sz="2500" spc="-70" dirty="0"/>
              <a:t>Outcome</a:t>
            </a:r>
            <a:r>
              <a:rPr sz="2500" dirty="0"/>
              <a:t> for</a:t>
            </a:r>
            <a:r>
              <a:rPr sz="2500" spc="-30" dirty="0"/>
              <a:t> </a:t>
            </a:r>
            <a:r>
              <a:rPr sz="2500" dirty="0"/>
              <a:t>all</a:t>
            </a:r>
            <a:r>
              <a:rPr sz="2500" spc="-20" dirty="0"/>
              <a:t> </a:t>
            </a:r>
            <a:r>
              <a:rPr sz="2500" spc="-40" dirty="0"/>
              <a:t>sites,</a:t>
            </a:r>
            <a:r>
              <a:rPr sz="2500" spc="-10" dirty="0"/>
              <a:t> </a:t>
            </a:r>
            <a:r>
              <a:rPr sz="2500" dirty="0"/>
              <a:t>with</a:t>
            </a:r>
            <a:r>
              <a:rPr sz="2500" spc="-5" dirty="0"/>
              <a:t> </a:t>
            </a:r>
            <a:r>
              <a:rPr sz="2500" spc="-10" dirty="0"/>
              <a:t>different </a:t>
            </a:r>
            <a:r>
              <a:rPr sz="2500" spc="-35" dirty="0"/>
              <a:t>payload</a:t>
            </a:r>
            <a:r>
              <a:rPr sz="2500" spc="-65" dirty="0"/>
              <a:t> </a:t>
            </a:r>
            <a:r>
              <a:rPr sz="2500" spc="-55" dirty="0"/>
              <a:t>selected</a:t>
            </a:r>
            <a:r>
              <a:rPr sz="2500" spc="-50" dirty="0"/>
              <a:t> </a:t>
            </a:r>
            <a:r>
              <a:rPr sz="2500" dirty="0"/>
              <a:t>in</a:t>
            </a:r>
            <a:r>
              <a:rPr sz="2500" spc="-65" dirty="0"/>
              <a:t> </a:t>
            </a:r>
            <a:r>
              <a:rPr sz="2500" dirty="0"/>
              <a:t>the</a:t>
            </a:r>
            <a:r>
              <a:rPr sz="2500" spc="-60" dirty="0"/>
              <a:t> </a:t>
            </a:r>
            <a:r>
              <a:rPr sz="2500" spc="-30" dirty="0"/>
              <a:t>range</a:t>
            </a:r>
            <a:r>
              <a:rPr sz="2500" spc="-60" dirty="0"/>
              <a:t> </a:t>
            </a:r>
            <a:r>
              <a:rPr sz="2500" spc="-10" dirty="0"/>
              <a:t>slider</a:t>
            </a:r>
            <a:endParaRPr sz="250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27000"/>
          </a:xfrm>
          <a:custGeom>
            <a:avLst/>
            <a:gdLst/>
            <a:ahLst/>
            <a:cxnLst/>
            <a:rect l="l" t="t" r="r" b="b"/>
            <a:pathLst>
              <a:path w="12192000" h="127000">
                <a:moveTo>
                  <a:pt x="12192000" y="0"/>
                </a:moveTo>
                <a:lnTo>
                  <a:pt x="0" y="0"/>
                </a:lnTo>
                <a:lnTo>
                  <a:pt x="0" y="126492"/>
                </a:lnTo>
                <a:lnTo>
                  <a:pt x="12192000" y="126492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2191512"/>
            <a:ext cx="10515600" cy="371418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068811" y="6464909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41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1874" y="342862"/>
            <a:ext cx="11264265" cy="2185670"/>
            <a:chOff x="531874" y="342862"/>
            <a:chExt cx="11264265" cy="21856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1874" y="342862"/>
              <a:ext cx="11263886" cy="21854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54735" y="365759"/>
              <a:ext cx="11168380" cy="2089785"/>
            </a:xfrm>
            <a:custGeom>
              <a:avLst/>
              <a:gdLst/>
              <a:ahLst/>
              <a:cxnLst/>
              <a:rect l="l" t="t" r="r" b="b"/>
              <a:pathLst>
                <a:path w="11168380" h="2089785">
                  <a:moveTo>
                    <a:pt x="11167872" y="0"/>
                  </a:moveTo>
                  <a:lnTo>
                    <a:pt x="0" y="0"/>
                  </a:lnTo>
                  <a:lnTo>
                    <a:pt x="0" y="2089404"/>
                  </a:lnTo>
                  <a:lnTo>
                    <a:pt x="11167872" y="2089404"/>
                  </a:lnTo>
                  <a:lnTo>
                    <a:pt x="111678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54735" y="365759"/>
              <a:ext cx="11168380" cy="2089785"/>
            </a:xfrm>
            <a:custGeom>
              <a:avLst/>
              <a:gdLst/>
              <a:ahLst/>
              <a:cxnLst/>
              <a:rect l="l" t="t" r="r" b="b"/>
              <a:pathLst>
                <a:path w="11168380" h="2089785">
                  <a:moveTo>
                    <a:pt x="0" y="2089404"/>
                  </a:moveTo>
                  <a:lnTo>
                    <a:pt x="11167872" y="2089404"/>
                  </a:lnTo>
                  <a:lnTo>
                    <a:pt x="11167872" y="0"/>
                  </a:lnTo>
                  <a:lnTo>
                    <a:pt x="0" y="0"/>
                  </a:lnTo>
                  <a:lnTo>
                    <a:pt x="0" y="2089404"/>
                  </a:lnTo>
                  <a:close/>
                </a:path>
              </a:pathLst>
            </a:custGeom>
            <a:ln w="12700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25727" y="805942"/>
            <a:ext cx="2619375" cy="109664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95"/>
              </a:spcBef>
            </a:pPr>
            <a:r>
              <a:rPr spc="-114" dirty="0"/>
              <a:t>Classification </a:t>
            </a:r>
            <a:r>
              <a:rPr spc="-55" dirty="0"/>
              <a:t>Accuracy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490727" y="678180"/>
            <a:ext cx="4493260" cy="1463040"/>
            <a:chOff x="490727" y="678180"/>
            <a:chExt cx="4493260" cy="1463040"/>
          </a:xfrm>
        </p:grpSpPr>
        <p:sp>
          <p:nvSpPr>
            <p:cNvPr id="8" name="object 8"/>
            <p:cNvSpPr/>
            <p:nvPr/>
          </p:nvSpPr>
          <p:spPr>
            <a:xfrm>
              <a:off x="490727" y="1057656"/>
              <a:ext cx="128270" cy="704215"/>
            </a:xfrm>
            <a:custGeom>
              <a:avLst/>
              <a:gdLst/>
              <a:ahLst/>
              <a:cxnLst/>
              <a:rect l="l" t="t" r="r" b="b"/>
              <a:pathLst>
                <a:path w="128270" h="704214">
                  <a:moveTo>
                    <a:pt x="128015" y="0"/>
                  </a:moveTo>
                  <a:lnTo>
                    <a:pt x="0" y="0"/>
                  </a:lnTo>
                  <a:lnTo>
                    <a:pt x="0" y="704088"/>
                  </a:lnTo>
                  <a:lnTo>
                    <a:pt x="128015" y="704088"/>
                  </a:lnTo>
                  <a:lnTo>
                    <a:pt x="128015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965192" y="678180"/>
              <a:ext cx="18415" cy="1463040"/>
            </a:xfrm>
            <a:custGeom>
              <a:avLst/>
              <a:gdLst/>
              <a:ahLst/>
              <a:cxnLst/>
              <a:rect l="l" t="t" r="r" b="b"/>
              <a:pathLst>
                <a:path w="18414" h="1463039">
                  <a:moveTo>
                    <a:pt x="18287" y="0"/>
                  </a:moveTo>
                  <a:lnTo>
                    <a:pt x="0" y="0"/>
                  </a:lnTo>
                  <a:lnTo>
                    <a:pt x="0" y="1463039"/>
                  </a:lnTo>
                  <a:lnTo>
                    <a:pt x="18287" y="1463039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430773" y="832866"/>
            <a:ext cx="5531485" cy="6623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20" dirty="0">
                <a:latin typeface="Microsoft Sans Serif"/>
                <a:cs typeface="Microsoft Sans Serif"/>
              </a:rPr>
              <a:t>The</a:t>
            </a:r>
            <a:r>
              <a:rPr sz="2200" spc="-30" dirty="0">
                <a:latin typeface="Microsoft Sans Serif"/>
                <a:cs typeface="Microsoft Sans Serif"/>
              </a:rPr>
              <a:t> </a:t>
            </a:r>
            <a:r>
              <a:rPr sz="2200" spc="-40" dirty="0">
                <a:latin typeface="Microsoft Sans Serif"/>
                <a:cs typeface="Microsoft Sans Serif"/>
              </a:rPr>
              <a:t>decision</a:t>
            </a:r>
            <a:r>
              <a:rPr sz="2200" spc="-10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tree</a:t>
            </a:r>
            <a:r>
              <a:rPr sz="2200" spc="-55" dirty="0">
                <a:latin typeface="Microsoft Sans Serif"/>
                <a:cs typeface="Microsoft Sans Serif"/>
              </a:rPr>
              <a:t> </a:t>
            </a:r>
            <a:r>
              <a:rPr sz="2200" spc="-50" dirty="0">
                <a:latin typeface="Microsoft Sans Serif"/>
                <a:cs typeface="Microsoft Sans Serif"/>
              </a:rPr>
              <a:t>classifier</a:t>
            </a:r>
            <a:r>
              <a:rPr sz="2200" spc="-6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is</a:t>
            </a:r>
            <a:r>
              <a:rPr sz="2200" spc="-6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-6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model</a:t>
            </a:r>
            <a:r>
              <a:rPr sz="2200" spc="-75" dirty="0">
                <a:latin typeface="Microsoft Sans Serif"/>
                <a:cs typeface="Microsoft Sans Serif"/>
              </a:rPr>
              <a:t> </a:t>
            </a:r>
            <a:r>
              <a:rPr sz="2200" spc="-20" dirty="0">
                <a:latin typeface="Microsoft Sans Serif"/>
                <a:cs typeface="Microsoft Sans Serif"/>
              </a:rPr>
              <a:t>with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-55" dirty="0">
                <a:latin typeface="Microsoft Sans Serif"/>
                <a:cs typeface="Microsoft Sans Serif"/>
              </a:rPr>
              <a:t> </a:t>
            </a:r>
            <a:r>
              <a:rPr sz="2200" spc="-20" dirty="0">
                <a:latin typeface="Microsoft Sans Serif"/>
                <a:cs typeface="Microsoft Sans Serif"/>
              </a:rPr>
              <a:t>highest</a:t>
            </a:r>
            <a:r>
              <a:rPr sz="2200" spc="-55" dirty="0">
                <a:latin typeface="Microsoft Sans Serif"/>
                <a:cs typeface="Microsoft Sans Serif"/>
              </a:rPr>
              <a:t> </a:t>
            </a:r>
            <a:r>
              <a:rPr sz="2200" spc="-50" dirty="0">
                <a:latin typeface="Microsoft Sans Serif"/>
                <a:cs typeface="Microsoft Sans Serif"/>
              </a:rPr>
              <a:t>classification </a:t>
            </a:r>
            <a:r>
              <a:rPr sz="2200" spc="-10" dirty="0">
                <a:latin typeface="Microsoft Sans Serif"/>
                <a:cs typeface="Microsoft Sans Serif"/>
              </a:rPr>
              <a:t>accuracy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8126" y="2895613"/>
            <a:ext cx="11013539" cy="311025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1094211" y="6426809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7E7E7E"/>
                </a:solidFill>
                <a:latin typeface="Calibri"/>
                <a:cs typeface="Calibri"/>
              </a:rPr>
              <a:t>43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2074291"/>
            <a:ext cx="5553075" cy="2037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decision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can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distinguish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classes.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major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false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.i.e.,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marked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 landing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Confusion</a:t>
            </a:r>
            <a:r>
              <a:rPr spc="-105" dirty="0"/>
              <a:t> </a:t>
            </a:r>
            <a:r>
              <a:rPr spc="-50" dirty="0"/>
              <a:t>Matrix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60819" y="1880616"/>
            <a:ext cx="4282439" cy="30967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44</a:t>
            </a:fld>
            <a:endParaRPr spc="4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344447"/>
            <a:ext cx="10320655" cy="344170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conclude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that: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amount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80" dirty="0">
                <a:latin typeface="Microsoft Sans Serif"/>
                <a:cs typeface="Microsoft Sans Serif"/>
              </a:rPr>
              <a:t>Launch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spc="-125" dirty="0">
                <a:latin typeface="Microsoft Sans Serif"/>
                <a:cs typeface="Microsoft Sans Serif"/>
              </a:rPr>
              <a:t>success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rate</a:t>
            </a:r>
            <a:r>
              <a:rPr sz="2200" spc="4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started</a:t>
            </a:r>
            <a:r>
              <a:rPr sz="2200" spc="4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to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-85" dirty="0">
                <a:latin typeface="Microsoft Sans Serif"/>
                <a:cs typeface="Microsoft Sans Serif"/>
              </a:rPr>
              <a:t>increase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in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95" dirty="0">
                <a:latin typeface="Microsoft Sans Serif"/>
                <a:cs typeface="Microsoft Sans Serif"/>
              </a:rPr>
              <a:t>2013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till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35" dirty="0">
                <a:latin typeface="Microsoft Sans Serif"/>
                <a:cs typeface="Microsoft Sans Serif"/>
              </a:rPr>
              <a:t>2020.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0" dirty="0">
                <a:latin typeface="Microsoft Sans Serif"/>
                <a:cs typeface="Microsoft Sans Serif"/>
              </a:rPr>
              <a:t>ES-</a:t>
            </a:r>
            <a:r>
              <a:rPr sz="2200" dirty="0">
                <a:latin typeface="Microsoft Sans Serif"/>
                <a:cs typeface="Microsoft Sans Serif"/>
              </a:rPr>
              <a:t>L1,</a:t>
            </a:r>
            <a:r>
              <a:rPr sz="2200" spc="-130" dirty="0">
                <a:latin typeface="Microsoft Sans Serif"/>
                <a:cs typeface="Microsoft Sans Serif"/>
              </a:rPr>
              <a:t> </a:t>
            </a:r>
            <a:r>
              <a:rPr sz="2200" spc="-245" dirty="0">
                <a:latin typeface="Microsoft Sans Serif"/>
                <a:cs typeface="Microsoft Sans Serif"/>
              </a:rPr>
              <a:t>GEO,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190" dirty="0">
                <a:latin typeface="Microsoft Sans Serif"/>
                <a:cs typeface="Microsoft Sans Serif"/>
              </a:rPr>
              <a:t>HEO,</a:t>
            </a:r>
            <a:r>
              <a:rPr sz="2200" spc="45" dirty="0">
                <a:latin typeface="Microsoft Sans Serif"/>
                <a:cs typeface="Microsoft Sans Serif"/>
              </a:rPr>
              <a:t> </a:t>
            </a:r>
            <a:r>
              <a:rPr sz="2200" spc="-240" dirty="0">
                <a:latin typeface="Microsoft Sans Serif"/>
                <a:cs typeface="Microsoft Sans Serif"/>
              </a:rPr>
              <a:t>SSO,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170" dirty="0">
                <a:latin typeface="Microsoft Sans Serif"/>
                <a:cs typeface="Microsoft Sans Serif"/>
              </a:rPr>
              <a:t>VLEO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had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most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-114" dirty="0">
                <a:latin typeface="Microsoft Sans Serif"/>
                <a:cs typeface="Microsoft Sans Serif"/>
              </a:rPr>
              <a:t>success</a:t>
            </a:r>
            <a:r>
              <a:rPr sz="2200" spc="-10" dirty="0">
                <a:latin typeface="Microsoft Sans Serif"/>
                <a:cs typeface="Microsoft Sans Serif"/>
              </a:rPr>
              <a:t> rate.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27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most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task.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45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5" dirty="0"/>
              <a:t>Conclusions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5940" y="6392976"/>
            <a:ext cx="1485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418615"/>
            <a:ext cx="8361680" cy="450977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200" spc="-85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 Summary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</a:tabLst>
            </a:pP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900" spc="-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9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collected</a:t>
            </a:r>
            <a:r>
              <a:rPr sz="1900" spc="-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SpaceX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web</a:t>
            </a:r>
            <a:r>
              <a:rPr sz="19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scraping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Wikipedia.</a:t>
            </a:r>
            <a:endParaRPr sz="19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8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697865" algn="l"/>
              </a:tabLst>
            </a:pPr>
            <a:r>
              <a:rPr sz="190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One-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hot</a:t>
            </a:r>
            <a:r>
              <a:rPr sz="19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encoding</a:t>
            </a:r>
            <a:r>
              <a:rPr sz="1900" spc="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applied</a:t>
            </a:r>
            <a:r>
              <a:rPr sz="1900" spc="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to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categorical</a:t>
            </a:r>
            <a:r>
              <a:rPr sz="1900" spc="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features</a:t>
            </a:r>
            <a:endParaRPr sz="19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analysis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</a:tabLst>
            </a:pP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How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to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build,</a:t>
            </a:r>
            <a:r>
              <a:rPr sz="19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tune,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</a:t>
            </a:r>
            <a:r>
              <a:rPr sz="19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models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6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419860"/>
            <a:ext cx="10062845" cy="3858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methods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15"/>
              </a:spcBef>
              <a:buChar char="-"/>
              <a:tabLst>
                <a:tab pos="697865" algn="l"/>
              </a:tabLst>
            </a:pP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done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API.</a:t>
            </a:r>
            <a:endParaRPr sz="1900">
              <a:latin typeface="Microsoft Sans Serif"/>
              <a:cs typeface="Microsoft Sans Serif"/>
            </a:endParaRPr>
          </a:p>
          <a:p>
            <a:pPr marL="698500" marR="6350" lvl="1" indent="-228600">
              <a:lnSpc>
                <a:spcPct val="100000"/>
              </a:lnSpc>
              <a:spcBef>
                <a:spcPts val="1405"/>
              </a:spcBef>
              <a:buChar char="-"/>
              <a:tabLst>
                <a:tab pos="698500" algn="l"/>
              </a:tabLst>
            </a:pP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Next,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decoded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response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content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Json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.json()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function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call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turn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it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dataframe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.json_normalize().</a:t>
            </a:r>
            <a:endParaRPr sz="19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05"/>
              </a:spcBef>
              <a:buChar char="-"/>
              <a:tabLst>
                <a:tab pos="698500" algn="l"/>
              </a:tabLst>
            </a:pP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900" spc="1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19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cleaned</a:t>
            </a:r>
            <a:r>
              <a:rPr sz="19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1900" spc="1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checked</a:t>
            </a:r>
            <a:r>
              <a:rPr sz="1900" spc="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missing</a:t>
            </a:r>
            <a:r>
              <a:rPr sz="19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r>
              <a:rPr sz="1900" spc="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fill</a:t>
            </a:r>
            <a:r>
              <a:rPr sz="19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missing</a:t>
            </a:r>
            <a:r>
              <a:rPr sz="19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r>
              <a:rPr sz="19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 necessary.</a:t>
            </a:r>
            <a:endParaRPr sz="1900">
              <a:latin typeface="Microsoft Sans Serif"/>
              <a:cs typeface="Microsoft Sans Serif"/>
            </a:endParaRPr>
          </a:p>
          <a:p>
            <a:pPr marL="698500" marR="7620" lvl="1" indent="-228600">
              <a:lnSpc>
                <a:spcPct val="100000"/>
              </a:lnSpc>
              <a:spcBef>
                <a:spcPts val="1390"/>
              </a:spcBef>
              <a:buChar char="-"/>
              <a:tabLst>
                <a:tab pos="698500" algn="l"/>
              </a:tabLst>
            </a:pP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addition,</a:t>
            </a:r>
            <a:r>
              <a:rPr sz="19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19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9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r>
              <a:rPr sz="19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r>
              <a:rPr sz="19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9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9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9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BeautifulSoup.</a:t>
            </a:r>
            <a:endParaRPr sz="1900">
              <a:latin typeface="Microsoft Sans Serif"/>
              <a:cs typeface="Microsoft Sans Serif"/>
            </a:endParaRPr>
          </a:p>
          <a:p>
            <a:pPr marL="698500" marR="8255" lvl="1" indent="-228600">
              <a:lnSpc>
                <a:spcPct val="100000"/>
              </a:lnSpc>
              <a:spcBef>
                <a:spcPts val="1410"/>
              </a:spcBef>
              <a:buChar char="-"/>
              <a:tabLst>
                <a:tab pos="698500" algn="l"/>
                <a:tab pos="1196340" algn="l"/>
                <a:tab pos="2252980" algn="l"/>
                <a:tab pos="2775585" algn="l"/>
                <a:tab pos="3115310" algn="l"/>
                <a:tab pos="3938270" algn="l"/>
                <a:tab pos="4396105" algn="l"/>
                <a:tab pos="5194300" algn="l"/>
                <a:tab pos="6093460" algn="l"/>
                <a:tab pos="6447155" algn="l"/>
                <a:tab pos="7169784" algn="l"/>
                <a:tab pos="7867650" algn="l"/>
                <a:tab pos="8561070" algn="l"/>
                <a:tab pos="9018270" algn="l"/>
                <a:tab pos="9662160" algn="l"/>
              </a:tabLst>
            </a:pP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objective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extract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HTML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table,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parse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table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convert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to a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dataframe</a:t>
            </a:r>
            <a:r>
              <a:rPr sz="19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future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analysis.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7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Data</a:t>
            </a:r>
            <a:r>
              <a:rPr spc="-175" dirty="0"/>
              <a:t> </a:t>
            </a:r>
            <a:r>
              <a:rPr spc="-80" dirty="0"/>
              <a:t>Collection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566" y="1816988"/>
            <a:ext cx="4478655" cy="3556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264795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get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collect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clean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requested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did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some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basic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formatting.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10" dirty="0">
                <a:solidFill>
                  <a:srgbClr val="1C7CDB"/>
                </a:solidFill>
                <a:latin typeface="Microsoft Sans Serif"/>
                <a:cs typeface="Microsoft Sans Serif"/>
              </a:rPr>
              <a:t>https://github.com/chuksoo/IBM- </a:t>
            </a:r>
            <a:r>
              <a:rPr sz="2200" spc="-65" dirty="0">
                <a:solidFill>
                  <a:srgbClr val="1C7CDB"/>
                </a:solidFill>
                <a:latin typeface="Microsoft Sans Serif"/>
                <a:cs typeface="Microsoft Sans Serif"/>
              </a:rPr>
              <a:t>Data-</a:t>
            </a:r>
            <a:r>
              <a:rPr sz="2200" spc="-114" dirty="0">
                <a:solidFill>
                  <a:srgbClr val="1C7CDB"/>
                </a:solidFill>
                <a:latin typeface="Microsoft Sans Serif"/>
                <a:cs typeface="Microsoft Sans Serif"/>
              </a:rPr>
              <a:t>Science-</a:t>
            </a:r>
            <a:r>
              <a:rPr sz="2200" spc="-10" dirty="0">
                <a:solidFill>
                  <a:srgbClr val="1C7CDB"/>
                </a:solidFill>
                <a:latin typeface="Microsoft Sans Serif"/>
                <a:cs typeface="Microsoft Sans Serif"/>
              </a:rPr>
              <a:t>Capstone- </a:t>
            </a:r>
            <a:r>
              <a:rPr sz="2200" spc="-40" dirty="0">
                <a:solidFill>
                  <a:srgbClr val="1C7CDB"/>
                </a:solidFill>
                <a:latin typeface="Microsoft Sans Serif"/>
                <a:cs typeface="Microsoft Sans Serif"/>
              </a:rPr>
              <a:t>SpaceX/blob/main/Data%20Collect </a:t>
            </a:r>
            <a:r>
              <a:rPr sz="2200" spc="-10" dirty="0">
                <a:solidFill>
                  <a:srgbClr val="1C7CDB"/>
                </a:solidFill>
                <a:latin typeface="Microsoft Sans Serif"/>
                <a:cs typeface="Microsoft Sans Serif"/>
              </a:rPr>
              <a:t>ion%20API.ipynb.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58566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Data</a:t>
            </a:r>
            <a:r>
              <a:rPr spc="-30" dirty="0"/>
              <a:t> </a:t>
            </a:r>
            <a:r>
              <a:rPr spc="-50" dirty="0"/>
              <a:t>Collection</a:t>
            </a:r>
            <a:r>
              <a:rPr dirty="0"/>
              <a:t> </a:t>
            </a:r>
            <a:r>
              <a:rPr spc="750" dirty="0"/>
              <a:t>–</a:t>
            </a:r>
            <a:r>
              <a:rPr spc="-10" dirty="0"/>
              <a:t> </a:t>
            </a:r>
            <a:r>
              <a:rPr spc="-275" dirty="0"/>
              <a:t>SpaceX</a:t>
            </a:r>
            <a:r>
              <a:rPr spc="25" dirty="0"/>
              <a:t> </a:t>
            </a:r>
            <a:r>
              <a:rPr spc="-185" dirty="0"/>
              <a:t>API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18147" y="1499616"/>
            <a:ext cx="4861559" cy="45262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8</a:t>
            </a:fld>
            <a:endParaRPr spc="4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566" y="1493647"/>
            <a:ext cx="4474845" cy="4070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164465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applied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scrapping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webscrap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BeautifulSoup</a:t>
            </a:r>
            <a:endParaRPr sz="2200">
              <a:latin typeface="Microsoft Sans Serif"/>
              <a:cs typeface="Microsoft Sans Serif"/>
            </a:endParaRPr>
          </a:p>
          <a:p>
            <a:pPr marL="241300" marR="4064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parsed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table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converted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dataframe.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10" dirty="0">
                <a:solidFill>
                  <a:srgbClr val="1C7CDB"/>
                </a:solidFill>
                <a:latin typeface="Microsoft Sans Serif"/>
                <a:cs typeface="Microsoft Sans Serif"/>
              </a:rPr>
              <a:t>https://github.com/chuksoo/IBM- </a:t>
            </a:r>
            <a:r>
              <a:rPr sz="2200" spc="-65" dirty="0">
                <a:solidFill>
                  <a:srgbClr val="1C7CDB"/>
                </a:solidFill>
                <a:latin typeface="Microsoft Sans Serif"/>
                <a:cs typeface="Microsoft Sans Serif"/>
              </a:rPr>
              <a:t>Data-</a:t>
            </a:r>
            <a:r>
              <a:rPr sz="2200" spc="-114" dirty="0">
                <a:solidFill>
                  <a:srgbClr val="1C7CDB"/>
                </a:solidFill>
                <a:latin typeface="Microsoft Sans Serif"/>
                <a:cs typeface="Microsoft Sans Serif"/>
              </a:rPr>
              <a:t>Science-</a:t>
            </a:r>
            <a:r>
              <a:rPr sz="2200" spc="-10" dirty="0">
                <a:solidFill>
                  <a:srgbClr val="1C7CDB"/>
                </a:solidFill>
                <a:latin typeface="Microsoft Sans Serif"/>
                <a:cs typeface="Microsoft Sans Serif"/>
              </a:rPr>
              <a:t>Capstone- </a:t>
            </a:r>
            <a:r>
              <a:rPr sz="2200" spc="-45" dirty="0">
                <a:solidFill>
                  <a:srgbClr val="1C7CDB"/>
                </a:solidFill>
                <a:latin typeface="Microsoft Sans Serif"/>
                <a:cs typeface="Microsoft Sans Serif"/>
              </a:rPr>
              <a:t>SpaceX/blob/main/Data%20Collect </a:t>
            </a:r>
            <a:r>
              <a:rPr sz="2200" spc="-10" dirty="0">
                <a:solidFill>
                  <a:srgbClr val="1C7CDB"/>
                </a:solidFill>
                <a:latin typeface="Microsoft Sans Serif"/>
                <a:cs typeface="Microsoft Sans Serif"/>
              </a:rPr>
              <a:t>ion%20with%20Web%20Scraping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10" dirty="0">
                <a:solidFill>
                  <a:srgbClr val="1C7CDB"/>
                </a:solidFill>
                <a:latin typeface="Microsoft Sans Serif"/>
                <a:cs typeface="Microsoft Sans Serif"/>
              </a:rPr>
              <a:t>.ipynb.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369" y="570052"/>
            <a:ext cx="525335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Data</a:t>
            </a:r>
            <a:r>
              <a:rPr spc="-90" dirty="0"/>
              <a:t> </a:t>
            </a:r>
            <a:r>
              <a:rPr spc="-55" dirty="0"/>
              <a:t>Collection</a:t>
            </a:r>
            <a:r>
              <a:rPr spc="-70" dirty="0"/>
              <a:t> </a:t>
            </a:r>
            <a:r>
              <a:rPr dirty="0"/>
              <a:t>-</a:t>
            </a:r>
            <a:r>
              <a:rPr spc="-85" dirty="0"/>
              <a:t> </a:t>
            </a:r>
            <a:r>
              <a:rPr spc="-105" dirty="0"/>
              <a:t>Scraping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905309" y="1447800"/>
            <a:ext cx="4660900" cy="4779645"/>
            <a:chOff x="5905309" y="1447800"/>
            <a:chExt cx="4660900" cy="4779645"/>
          </a:xfrm>
        </p:grpSpPr>
        <p:sp>
          <p:nvSpPr>
            <p:cNvPr id="5" name="object 5"/>
            <p:cNvSpPr/>
            <p:nvPr/>
          </p:nvSpPr>
          <p:spPr>
            <a:xfrm>
              <a:off x="5910071" y="1476755"/>
              <a:ext cx="4556760" cy="4691380"/>
            </a:xfrm>
            <a:custGeom>
              <a:avLst/>
              <a:gdLst/>
              <a:ahLst/>
              <a:cxnLst/>
              <a:rect l="l" t="t" r="r" b="b"/>
              <a:pathLst>
                <a:path w="4556759" h="4691380">
                  <a:moveTo>
                    <a:pt x="0" y="4690872"/>
                  </a:moveTo>
                  <a:lnTo>
                    <a:pt x="4556760" y="4690872"/>
                  </a:lnTo>
                  <a:lnTo>
                    <a:pt x="4556760" y="0"/>
                  </a:lnTo>
                  <a:lnTo>
                    <a:pt x="0" y="0"/>
                  </a:lnTo>
                  <a:lnTo>
                    <a:pt x="0" y="4690872"/>
                  </a:lnTo>
                  <a:close/>
                </a:path>
              </a:pathLst>
            </a:custGeom>
            <a:ln w="9525">
              <a:solidFill>
                <a:srgbClr val="0A48CA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0071" y="1447800"/>
              <a:ext cx="4655820" cy="477926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9</a:t>
            </a:fld>
            <a:endParaRPr spc="4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1821</Words>
  <Application>Microsoft Office PowerPoint</Application>
  <PresentationFormat>Grand écran</PresentationFormat>
  <Paragraphs>189</Paragraphs>
  <Slides>46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46</vt:i4>
      </vt:variant>
    </vt:vector>
  </HeadingPairs>
  <TitlesOfParts>
    <vt:vector size="51" baseType="lpstr">
      <vt:lpstr>Arial</vt:lpstr>
      <vt:lpstr>Arial MT</vt:lpstr>
      <vt:lpstr>Calibri</vt:lpstr>
      <vt:lpstr>Microsoft Sans Serif</vt:lpstr>
      <vt:lpstr>Office Theme</vt:lpstr>
      <vt:lpstr>Présentation PowerPoint</vt:lpstr>
      <vt:lpstr>Outline</vt:lpstr>
      <vt:lpstr>Executive Summary</vt:lpstr>
      <vt:lpstr>Introduction</vt:lpstr>
      <vt:lpstr>Présentation PowerPoint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Présentation PowerPoint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Présentation PowerPoint</vt:lpstr>
      <vt:lpstr>All launch sites global map markers</vt:lpstr>
      <vt:lpstr>Markers showing launch sites with color labels</vt:lpstr>
      <vt:lpstr>Launch Site distance to landmarks</vt:lpstr>
      <vt:lpstr>Présentation PowerPoint</vt:lpstr>
      <vt:lpstr>Pie chart showing the success percentage achieved by each launch site</vt:lpstr>
      <vt:lpstr>Pie chart showing the Launch site with the highest launch success ratio</vt:lpstr>
      <vt:lpstr>Scatter plot of Payload vs Launch Outcome for all sites, with different payload selected in the range slider</vt:lpstr>
      <vt:lpstr>Présentation PowerPoint</vt:lpstr>
      <vt:lpstr>Classification Accuracy</vt:lpstr>
      <vt:lpstr>Confusion Matrix</vt:lpstr>
      <vt:lpstr>Conclusions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titouan dallemagne</cp:lastModifiedBy>
  <cp:revision>1</cp:revision>
  <dcterms:created xsi:type="dcterms:W3CDTF">2024-05-07T16:57:07Z</dcterms:created>
  <dcterms:modified xsi:type="dcterms:W3CDTF">2024-05-07T16:58:53Z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2021-12-03T00:00:00Z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2024-05-07T00:00:00Z</vt:filetime>
  </property>
  <property fmtid="{D5CDD505-2E9C-101B-9397-08002B2CF9AE}" pid="5" name="Producer">
    <vt:lpwstr>Microsoft® PowerPoint® for Microsoft 365</vt:lpwstr>
  </property>
</Properties>
</file>